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363" r:id="rId2"/>
    <p:sldId id="310" r:id="rId3"/>
    <p:sldId id="362" r:id="rId4"/>
    <p:sldId id="364" r:id="rId5"/>
    <p:sldId id="367" r:id="rId6"/>
    <p:sldId id="381" r:id="rId7"/>
    <p:sldId id="368" r:id="rId8"/>
    <p:sldId id="382" r:id="rId9"/>
    <p:sldId id="383" r:id="rId10"/>
    <p:sldId id="388" r:id="rId11"/>
    <p:sldId id="378" r:id="rId12"/>
    <p:sldId id="385" r:id="rId13"/>
    <p:sldId id="384" r:id="rId14"/>
    <p:sldId id="365" r:id="rId15"/>
    <p:sldId id="379" r:id="rId16"/>
    <p:sldId id="386" r:id="rId17"/>
    <p:sldId id="380" r:id="rId18"/>
    <p:sldId id="389" r:id="rId19"/>
    <p:sldId id="390" r:id="rId20"/>
    <p:sldId id="393" r:id="rId21"/>
    <p:sldId id="391" r:id="rId22"/>
    <p:sldId id="392" r:id="rId23"/>
    <p:sldId id="366" r:id="rId24"/>
    <p:sldId id="376" r:id="rId25"/>
  </p:sldIdLst>
  <p:sldSz cx="9906000" cy="6858000" type="A4"/>
  <p:notesSz cx="9906000" cy="6794500"/>
  <p:defaultTextStyle>
    <a:defPPr>
      <a:defRPr lang="en-GB"/>
    </a:defPPr>
    <a:lvl1pPr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10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0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10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10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10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8F8882"/>
    <a:srgbClr val="FF9966"/>
    <a:srgbClr val="FFCC00"/>
    <a:srgbClr val="000000"/>
    <a:srgbClr val="7D0000"/>
    <a:srgbClr val="64646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86" autoAdjust="0"/>
  </p:normalViewPr>
  <p:slideViewPr>
    <p:cSldViewPr snapToGrid="0" showGuides="1">
      <p:cViewPr>
        <p:scale>
          <a:sx n="125" d="100"/>
          <a:sy n="125" d="100"/>
        </p:scale>
        <p:origin x="1008" y="558"/>
      </p:cViewPr>
      <p:guideLst>
        <p:guide orient="horz" pos="2160"/>
        <p:guide orient="horz" pos="223"/>
        <p:guide pos="3120"/>
        <p:guide pos="326"/>
        <p:guide pos="2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31" d="100"/>
          <a:sy n="131" d="100"/>
        </p:scale>
        <p:origin x="-1568" y="-112"/>
      </p:cViewPr>
      <p:guideLst>
        <p:guide orient="horz" pos="2140"/>
        <p:guide pos="3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GB"/>
          </a:p>
        </p:txBody>
      </p:sp>
      <p:sp>
        <p:nvSpPr>
          <p:cNvPr id="300035" name="Rectangle 3"/>
          <p:cNvSpPr>
            <a:spLocks noGrp="1" noChangeArrowheads="1"/>
          </p:cNvSpPr>
          <p:nvPr>
            <p:ph type="dt" sz="quarter" idx="1"/>
          </p:nvPr>
        </p:nvSpPr>
        <p:spPr bwMode="auto">
          <a:xfrm>
            <a:off x="5611813"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GB"/>
          </a:p>
        </p:txBody>
      </p:sp>
      <p:sp>
        <p:nvSpPr>
          <p:cNvPr id="300036" name="Rectangle 4"/>
          <p:cNvSpPr>
            <a:spLocks noGrp="1" noChangeArrowheads="1"/>
          </p:cNvSpPr>
          <p:nvPr>
            <p:ph type="ftr" sz="quarter" idx="2"/>
          </p:nvPr>
        </p:nvSpPr>
        <p:spPr bwMode="auto">
          <a:xfrm>
            <a:off x="0" y="6453188"/>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GB"/>
          </a:p>
        </p:txBody>
      </p:sp>
      <p:sp>
        <p:nvSpPr>
          <p:cNvPr id="300037" name="Rectangle 5"/>
          <p:cNvSpPr>
            <a:spLocks noGrp="1" noChangeArrowheads="1"/>
          </p:cNvSpPr>
          <p:nvPr>
            <p:ph type="sldNum" sz="quarter" idx="3"/>
          </p:nvPr>
        </p:nvSpPr>
        <p:spPr bwMode="auto">
          <a:xfrm>
            <a:off x="5611813" y="6453188"/>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BA32A1F6-546A-7546-A1A1-7ECE3736B905}" type="slidenum">
              <a:rPr lang="en-GB"/>
              <a:pPr>
                <a:defRPr/>
              </a:pPr>
              <a:t>‹#›</a:t>
            </a:fld>
            <a:endParaRPr lang="en-GB"/>
          </a:p>
        </p:txBody>
      </p:sp>
    </p:spTree>
    <p:extLst>
      <p:ext uri="{BB962C8B-B14F-4D97-AF65-F5344CB8AC3E}">
        <p14:creationId xmlns:p14="http://schemas.microsoft.com/office/powerpoint/2010/main" val="2477734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Rot="1" noChangeAspect="1" noChangeArrowheads="1" noTextEdit="1"/>
          </p:cNvSpPr>
          <p:nvPr>
            <p:ph type="sldImg" idx="2"/>
          </p:nvPr>
        </p:nvSpPr>
        <p:spPr bwMode="auto">
          <a:xfrm>
            <a:off x="3113088" y="509588"/>
            <a:ext cx="3679825" cy="25479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320800" y="3227388"/>
            <a:ext cx="7264400" cy="305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 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95921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361950" indent="-182563" algn="l" rtl="0" eaLnBrk="0" fontAlgn="base" hangingPunct="0">
      <a:spcBef>
        <a:spcPct val="30000"/>
      </a:spcBef>
      <a:spcAft>
        <a:spcPct val="0"/>
      </a:spcAft>
      <a:buChar char="•"/>
      <a:defRPr sz="1200" kern="1200">
        <a:solidFill>
          <a:schemeClr val="tx1"/>
        </a:solidFill>
        <a:latin typeface="Arial" charset="0"/>
        <a:ea typeface="ＭＳ Ｐゴシック" charset="-128"/>
        <a:cs typeface="+mn-cs"/>
      </a:defRPr>
    </a:lvl2pPr>
    <a:lvl3pPr marL="630238" indent="-88900" algn="l" rtl="0" eaLnBrk="0" fontAlgn="base" hangingPunct="0">
      <a:spcBef>
        <a:spcPct val="30000"/>
      </a:spcBef>
      <a:spcAft>
        <a:spcPct val="0"/>
      </a:spcAft>
      <a:buFont typeface="Arial" charset="0"/>
      <a:buChar char="-"/>
      <a:defRPr sz="1200" kern="1200">
        <a:solidFill>
          <a:schemeClr val="tx1"/>
        </a:solidFill>
        <a:latin typeface="Arial" charset="0"/>
        <a:ea typeface="ＭＳ Ｐゴシック" charset="-128"/>
        <a:cs typeface="+mn-cs"/>
      </a:defRPr>
    </a:lvl3pPr>
    <a:lvl4pPr marL="809625"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993775"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Footer Placeholder 10"/>
          <p:cNvSpPr txBox="1">
            <a:spLocks noGrp="1"/>
          </p:cNvSpPr>
          <p:nvPr userDrawn="1"/>
        </p:nvSpPr>
        <p:spPr bwMode="auto">
          <a:xfrm>
            <a:off x="360363" y="3829050"/>
            <a:ext cx="4941887" cy="287338"/>
          </a:xfrm>
          <a:prstGeom prst="rect">
            <a:avLst/>
          </a:prstGeom>
          <a:noFill/>
          <a:ln w="9525">
            <a:noFill/>
            <a:miter lim="800000"/>
            <a:headEnd/>
            <a:tailEnd/>
          </a:ln>
        </p:spPr>
        <p:txBody>
          <a:bodyPr lIns="104287" tIns="52144" rIns="104287" bIns="52144">
            <a:prstTxWarp prst="textNoShape">
              <a:avLst/>
            </a:prstTxWarp>
            <a:spAutoFit/>
          </a:bodyPr>
          <a:lstStyle/>
          <a:p>
            <a:pPr defTabSz="1042988">
              <a:defRPr/>
            </a:pPr>
            <a:r>
              <a:rPr lang="en-US" sz="1200">
                <a:solidFill>
                  <a:srgbClr val="8F8882"/>
                </a:solidFill>
              </a:rPr>
              <a:t>LMAX Internal</a:t>
            </a:r>
          </a:p>
        </p:txBody>
      </p:sp>
      <p:sp>
        <p:nvSpPr>
          <p:cNvPr id="4" name="Title 8"/>
          <p:cNvSpPr>
            <a:spLocks/>
          </p:cNvSpPr>
          <p:nvPr userDrawn="1"/>
        </p:nvSpPr>
        <p:spPr bwMode="auto">
          <a:xfrm>
            <a:off x="360363" y="179388"/>
            <a:ext cx="8102600" cy="3060700"/>
          </a:xfrm>
          <a:prstGeom prst="rect">
            <a:avLst/>
          </a:prstGeom>
          <a:noFill/>
          <a:ln w="9525">
            <a:noFill/>
            <a:miter lim="800000"/>
            <a:headEnd/>
            <a:tailEnd/>
          </a:ln>
        </p:spPr>
        <p:txBody>
          <a:bodyPr lIns="104287" tIns="52144" rIns="104287" bIns="52144">
            <a:prstTxWarp prst="textNoShape">
              <a:avLst/>
            </a:prstTxWarp>
            <a:spAutoFit/>
          </a:bodyPr>
          <a:lstStyle/>
          <a:p>
            <a:pPr eaLnBrk="1" hangingPunct="1">
              <a:defRPr/>
            </a:pPr>
            <a:r>
              <a:rPr lang="en-US" sz="6400">
                <a:solidFill>
                  <a:srgbClr val="8F8882"/>
                </a:solidFill>
              </a:rPr>
              <a:t>Main title Arial Regular 84pt title Arial Regular 84pt</a:t>
            </a:r>
            <a:endParaRPr lang="en-GB" sz="6400">
              <a:solidFill>
                <a:srgbClr val="8F8882"/>
              </a:solidFill>
            </a:endParaRPr>
          </a:p>
        </p:txBody>
      </p:sp>
      <p:pic>
        <p:nvPicPr>
          <p:cNvPr id="6" name="Picture 10" descr="LMAX-PPT-Cover-Graphic.png"/>
          <p:cNvPicPr>
            <a:picLocks noChangeAspect="1"/>
          </p:cNvPicPr>
          <p:nvPr userDrawn="1"/>
        </p:nvPicPr>
        <p:blipFill>
          <a:blip r:embed="rId2"/>
          <a:srcRect/>
          <a:stretch>
            <a:fillRect/>
          </a:stretch>
        </p:blipFill>
        <p:spPr bwMode="auto">
          <a:xfrm>
            <a:off x="5699125" y="1839913"/>
            <a:ext cx="4216400" cy="5027612"/>
          </a:xfrm>
          <a:prstGeom prst="rect">
            <a:avLst/>
          </a:prstGeom>
          <a:noFill/>
          <a:ln w="9525">
            <a:noFill/>
            <a:miter lim="800000"/>
            <a:headEnd/>
            <a:tailEnd/>
          </a:ln>
        </p:spPr>
      </p:pic>
      <p:sp>
        <p:nvSpPr>
          <p:cNvPr id="5" name="Subtitle 9"/>
          <p:cNvSpPr>
            <a:spLocks noGrp="1"/>
          </p:cNvSpPr>
          <p:nvPr>
            <p:ph type="subTitle" idx="4294967295"/>
          </p:nvPr>
        </p:nvSpPr>
        <p:spPr>
          <a:xfrm>
            <a:off x="360363" y="3238500"/>
            <a:ext cx="6186487" cy="459249"/>
          </a:xfrm>
        </p:spPr>
        <p:txBody>
          <a:bodyPr lIns="104287" tIns="52144" rIns="104287" bIns="52144"/>
          <a:lstStyle>
            <a:lvl1pPr>
              <a:buFontTx/>
              <a:buNone/>
              <a:defRPr sz="2400" baseline="0">
                <a:solidFill>
                  <a:schemeClr val="tx2"/>
                </a:solidFill>
                <a:latin typeface="+mj-lt"/>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2814" y="1085004"/>
            <a:ext cx="4333875" cy="150682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089" y="1085004"/>
            <a:ext cx="4333875" cy="150682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39750" y="360363"/>
            <a:ext cx="8813800" cy="457200"/>
          </a:xfrm>
        </p:spPr>
        <p:txBody>
          <a:bodyPr/>
          <a:lstStyle/>
          <a:p>
            <a:r>
              <a:rPr lang="en-US" smtClean="0"/>
              <a:t>Click to edit Master title style</a:t>
            </a:r>
            <a:endParaRPr lang="en-US"/>
          </a:p>
        </p:txBody>
      </p:sp>
      <p:sp>
        <p:nvSpPr>
          <p:cNvPr id="8" name="Content Placeholder 2"/>
          <p:cNvSpPr>
            <a:spLocks noGrp="1"/>
          </p:cNvSpPr>
          <p:nvPr>
            <p:ph idx="1"/>
          </p:nvPr>
        </p:nvSpPr>
        <p:spPr>
          <a:xfrm>
            <a:off x="539750" y="1079500"/>
            <a:ext cx="8820150" cy="1506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360363"/>
            <a:ext cx="8813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GB"/>
          </a:p>
        </p:txBody>
      </p:sp>
      <p:sp>
        <p:nvSpPr>
          <p:cNvPr id="1027" name="Rectangle 3"/>
          <p:cNvSpPr>
            <a:spLocks noGrp="1" noChangeArrowheads="1"/>
          </p:cNvSpPr>
          <p:nvPr>
            <p:ph type="body" idx="1"/>
          </p:nvPr>
        </p:nvSpPr>
        <p:spPr bwMode="auto">
          <a:xfrm>
            <a:off x="539750" y="1079500"/>
            <a:ext cx="8820150" cy="1506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028" name="Picture 5" descr="LMAX-PPT-Inside-Logo.png"/>
          <p:cNvPicPr>
            <a:picLocks noChangeAspect="1"/>
          </p:cNvPicPr>
          <p:nvPr/>
        </p:nvPicPr>
        <p:blipFill>
          <a:blip r:embed="rId9"/>
          <a:srcRect/>
          <a:stretch>
            <a:fillRect/>
          </a:stretch>
        </p:blipFill>
        <p:spPr bwMode="auto">
          <a:xfrm>
            <a:off x="8469313" y="6372225"/>
            <a:ext cx="1117600" cy="252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77" r:id="rId2"/>
    <p:sldLayoutId id="2147483778" r:id="rId3"/>
    <p:sldLayoutId id="2147483779" r:id="rId4"/>
    <p:sldLayoutId id="2147483780" r:id="rId5"/>
    <p:sldLayoutId id="2147483781" r:id="rId6"/>
    <p:sldLayoutId id="2147483782" r:id="rId7"/>
  </p:sldLayoutIdLst>
  <p:txStyles>
    <p:titleStyle>
      <a:lvl1pPr algn="l" rtl="0" eaLnBrk="1" fontAlgn="base" hangingPunct="1">
        <a:spcBef>
          <a:spcPct val="0"/>
        </a:spcBef>
        <a:spcAft>
          <a:spcPct val="0"/>
        </a:spcAft>
        <a:defRPr sz="2400">
          <a:solidFill>
            <a:srgbClr val="CC0000"/>
          </a:solidFill>
          <a:latin typeface="+mj-lt"/>
          <a:ea typeface="+mj-ea"/>
          <a:cs typeface="+mj-cs"/>
        </a:defRPr>
      </a:lvl1pPr>
      <a:lvl2pPr algn="l" rtl="0" eaLnBrk="1" fontAlgn="base" hangingPunct="1">
        <a:spcBef>
          <a:spcPct val="0"/>
        </a:spcBef>
        <a:spcAft>
          <a:spcPct val="0"/>
        </a:spcAft>
        <a:defRPr sz="2400">
          <a:solidFill>
            <a:srgbClr val="CC0000"/>
          </a:solidFill>
          <a:latin typeface="Arial Black" charset="0"/>
          <a:ea typeface="ＭＳ Ｐゴシック" charset="-128"/>
          <a:cs typeface="ＭＳ Ｐゴシック" charset="-128"/>
        </a:defRPr>
      </a:lvl2pPr>
      <a:lvl3pPr algn="l" rtl="0" eaLnBrk="1" fontAlgn="base" hangingPunct="1">
        <a:spcBef>
          <a:spcPct val="0"/>
        </a:spcBef>
        <a:spcAft>
          <a:spcPct val="0"/>
        </a:spcAft>
        <a:defRPr sz="2400">
          <a:solidFill>
            <a:srgbClr val="CC0000"/>
          </a:solidFill>
          <a:latin typeface="Arial Black" charset="0"/>
          <a:ea typeface="ＭＳ Ｐゴシック" charset="-128"/>
          <a:cs typeface="ＭＳ Ｐゴシック" charset="-128"/>
        </a:defRPr>
      </a:lvl3pPr>
      <a:lvl4pPr algn="l" rtl="0" eaLnBrk="1" fontAlgn="base" hangingPunct="1">
        <a:spcBef>
          <a:spcPct val="0"/>
        </a:spcBef>
        <a:spcAft>
          <a:spcPct val="0"/>
        </a:spcAft>
        <a:defRPr sz="2400">
          <a:solidFill>
            <a:srgbClr val="CC0000"/>
          </a:solidFill>
          <a:latin typeface="Arial Black" charset="0"/>
          <a:ea typeface="ＭＳ Ｐゴシック" charset="-128"/>
          <a:cs typeface="ＭＳ Ｐゴシック" charset="-128"/>
        </a:defRPr>
      </a:lvl4pPr>
      <a:lvl5pPr algn="l" rtl="0" eaLnBrk="1" fontAlgn="base" hangingPunct="1">
        <a:spcBef>
          <a:spcPct val="0"/>
        </a:spcBef>
        <a:spcAft>
          <a:spcPct val="0"/>
        </a:spcAft>
        <a:defRPr sz="2400">
          <a:solidFill>
            <a:srgbClr val="CC0000"/>
          </a:solidFill>
          <a:latin typeface="Arial Black" charset="0"/>
          <a:ea typeface="ＭＳ Ｐゴシック" charset="-128"/>
          <a:cs typeface="ＭＳ Ｐゴシック" charset="-128"/>
        </a:defRPr>
      </a:lvl5pPr>
      <a:lvl6pPr marL="457200" algn="l" rtl="0" eaLnBrk="1" fontAlgn="base" hangingPunct="1">
        <a:spcBef>
          <a:spcPct val="0"/>
        </a:spcBef>
        <a:spcAft>
          <a:spcPct val="0"/>
        </a:spcAft>
        <a:defRPr sz="2400">
          <a:solidFill>
            <a:schemeClr val="tx1"/>
          </a:solidFill>
          <a:latin typeface="Arial Black" charset="0"/>
          <a:ea typeface="ＭＳ Ｐゴシック" charset="-128"/>
          <a:cs typeface="ＭＳ Ｐゴシック" charset="-128"/>
        </a:defRPr>
      </a:lvl6pPr>
      <a:lvl7pPr marL="914400" algn="l" rtl="0" eaLnBrk="1" fontAlgn="base" hangingPunct="1">
        <a:spcBef>
          <a:spcPct val="0"/>
        </a:spcBef>
        <a:spcAft>
          <a:spcPct val="0"/>
        </a:spcAft>
        <a:defRPr sz="2400">
          <a:solidFill>
            <a:schemeClr val="tx1"/>
          </a:solidFill>
          <a:latin typeface="Arial Black" charset="0"/>
          <a:ea typeface="ＭＳ Ｐゴシック" charset="-128"/>
          <a:cs typeface="ＭＳ Ｐゴシック" charset="-128"/>
        </a:defRPr>
      </a:lvl7pPr>
      <a:lvl8pPr marL="1371600" algn="l" rtl="0" eaLnBrk="1" fontAlgn="base" hangingPunct="1">
        <a:spcBef>
          <a:spcPct val="0"/>
        </a:spcBef>
        <a:spcAft>
          <a:spcPct val="0"/>
        </a:spcAft>
        <a:defRPr sz="2400">
          <a:solidFill>
            <a:schemeClr val="tx1"/>
          </a:solidFill>
          <a:latin typeface="Arial Black" charset="0"/>
          <a:ea typeface="ＭＳ Ｐゴシック" charset="-128"/>
          <a:cs typeface="ＭＳ Ｐゴシック" charset="-128"/>
        </a:defRPr>
      </a:lvl8pPr>
      <a:lvl9pPr marL="1828800" algn="l" rtl="0" eaLnBrk="1" fontAlgn="base" hangingPunct="1">
        <a:spcBef>
          <a:spcPct val="0"/>
        </a:spcBef>
        <a:spcAft>
          <a:spcPct val="0"/>
        </a:spcAft>
        <a:defRPr sz="2400">
          <a:solidFill>
            <a:schemeClr val="tx1"/>
          </a:solidFill>
          <a:latin typeface="Arial Black" charset="0"/>
          <a:ea typeface="ＭＳ Ｐゴシック" charset="-128"/>
          <a:cs typeface="ＭＳ Ｐゴシック" charset="-128"/>
        </a:defRPr>
      </a:lvl9pPr>
    </p:titleStyle>
    <p:bodyStyle>
      <a:lvl1pPr marL="188913" indent="-188913" algn="l" rtl="0" eaLnBrk="1" fontAlgn="base" hangingPunct="1">
        <a:lnSpc>
          <a:spcPct val="95000"/>
        </a:lnSpc>
        <a:spcBef>
          <a:spcPct val="0"/>
        </a:spcBef>
        <a:spcAft>
          <a:spcPct val="50000"/>
        </a:spcAft>
        <a:buClr>
          <a:srgbClr val="CC0000"/>
        </a:buClr>
        <a:buChar char="•"/>
        <a:defRPr sz="1600">
          <a:solidFill>
            <a:schemeClr val="tx1"/>
          </a:solidFill>
          <a:latin typeface="+mn-lt"/>
          <a:ea typeface="+mn-ea"/>
          <a:cs typeface="+mn-cs"/>
        </a:defRPr>
      </a:lvl1pPr>
      <a:lvl2pPr marL="541338" indent="-161925" algn="l" rtl="0" eaLnBrk="1" fontAlgn="base" hangingPunct="1">
        <a:lnSpc>
          <a:spcPct val="95000"/>
        </a:lnSpc>
        <a:spcBef>
          <a:spcPct val="0"/>
        </a:spcBef>
        <a:spcAft>
          <a:spcPct val="50000"/>
        </a:spcAft>
        <a:buClr>
          <a:srgbClr val="CC0000"/>
        </a:buClr>
        <a:buChar char="&gt;"/>
        <a:defRPr sz="1400">
          <a:solidFill>
            <a:schemeClr val="tx1"/>
          </a:solidFill>
          <a:latin typeface="+mn-lt"/>
          <a:ea typeface="+mn-ea"/>
        </a:defRPr>
      </a:lvl2pPr>
      <a:lvl3pPr marL="1073150" indent="-120650" algn="l" rtl="0" eaLnBrk="1" fontAlgn="base" hangingPunct="1">
        <a:lnSpc>
          <a:spcPct val="95000"/>
        </a:lnSpc>
        <a:spcBef>
          <a:spcPct val="20000"/>
        </a:spcBef>
        <a:spcAft>
          <a:spcPct val="0"/>
        </a:spcAft>
        <a:buClr>
          <a:srgbClr val="CC0000"/>
        </a:buClr>
        <a:buSzPct val="100000"/>
        <a:buChar char="–"/>
        <a:defRPr sz="1400">
          <a:solidFill>
            <a:schemeClr val="tx1"/>
          </a:solidFill>
          <a:latin typeface="+mn-lt"/>
          <a:ea typeface="+mn-ea"/>
        </a:defRPr>
      </a:lvl3pPr>
      <a:lvl4pPr marL="1522413" indent="-150813" algn="l" rtl="0" eaLnBrk="1" fontAlgn="base" hangingPunct="1">
        <a:lnSpc>
          <a:spcPct val="95000"/>
        </a:lnSpc>
        <a:spcBef>
          <a:spcPct val="20000"/>
        </a:spcBef>
        <a:spcAft>
          <a:spcPct val="0"/>
        </a:spcAft>
        <a:buClr>
          <a:srgbClr val="CC0000"/>
        </a:buClr>
        <a:buSzPct val="120000"/>
        <a:buChar char="»"/>
        <a:defRPr sz="1400">
          <a:solidFill>
            <a:schemeClr val="tx1"/>
          </a:solidFill>
          <a:latin typeface="+mn-lt"/>
          <a:ea typeface="+mn-ea"/>
        </a:defRPr>
      </a:lvl4pPr>
      <a:lvl5pPr marL="20574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5pPr>
      <a:lvl6pPr marL="25146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6pPr>
      <a:lvl7pPr marL="29718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7pPr>
      <a:lvl8pPr marL="34290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8pPr>
      <a:lvl9pPr marL="38862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www.multichart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oftware@lmax.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tatic.lmaxtrader.com/downloads/MultiCharts-LMAX.ex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3" name="Subtitle 9"/>
          <p:cNvSpPr>
            <a:spLocks noGrp="1"/>
          </p:cNvSpPr>
          <p:nvPr>
            <p:ph type="subTitle" idx="4294967295"/>
          </p:nvPr>
        </p:nvSpPr>
        <p:spPr>
          <a:xfrm>
            <a:off x="360363" y="3198813"/>
            <a:ext cx="6505257" cy="807037"/>
          </a:xfrm>
        </p:spPr>
        <p:txBody>
          <a:bodyPr lIns="104287" tIns="52144" rIns="104287" bIns="52144"/>
          <a:lstStyle/>
          <a:p>
            <a:pPr marL="0" indent="0" defTabSz="1042988" eaLnBrk="1" hangingPunct="1">
              <a:buFontTx/>
              <a:buNone/>
              <a:defRPr/>
            </a:pPr>
            <a:r>
              <a:rPr lang="en-US" sz="2400" dirty="0" smtClean="0">
                <a:solidFill>
                  <a:srgbClr val="CC0000"/>
                </a:solidFill>
                <a:latin typeface="+mj-lt"/>
              </a:rPr>
              <a:t>VERSION 1 | DATE 01 November 2011</a:t>
            </a:r>
            <a:endParaRPr lang="en-US" sz="2400" dirty="0">
              <a:solidFill>
                <a:srgbClr val="CC0000"/>
              </a:solidFill>
              <a:latin typeface="+mj-lt"/>
            </a:endParaRPr>
          </a:p>
        </p:txBody>
      </p:sp>
      <p:sp>
        <p:nvSpPr>
          <p:cNvPr id="18435" name="Footer Placeholder 10"/>
          <p:cNvSpPr txBox="1">
            <a:spLocks noGrp="1"/>
          </p:cNvSpPr>
          <p:nvPr/>
        </p:nvSpPr>
        <p:spPr bwMode="auto">
          <a:xfrm>
            <a:off x="360363" y="3711575"/>
            <a:ext cx="4941887" cy="287338"/>
          </a:xfrm>
          <a:prstGeom prst="rect">
            <a:avLst/>
          </a:prstGeom>
          <a:noFill/>
          <a:ln w="9525">
            <a:noFill/>
            <a:miter lim="800000"/>
            <a:headEnd/>
            <a:tailEnd/>
          </a:ln>
        </p:spPr>
        <p:txBody>
          <a:bodyPr lIns="104287" tIns="52144" rIns="104287" bIns="52144">
            <a:prstTxWarp prst="textNoShape">
              <a:avLst/>
            </a:prstTxWarp>
            <a:spAutoFit/>
          </a:bodyPr>
          <a:lstStyle/>
          <a:p>
            <a:pPr defTabSz="1042988"/>
            <a:r>
              <a:rPr lang="en-US" sz="1200">
                <a:solidFill>
                  <a:srgbClr val="8F8882"/>
                </a:solidFill>
              </a:rPr>
              <a:t>LMAX Internal</a:t>
            </a:r>
          </a:p>
        </p:txBody>
      </p:sp>
      <p:sp>
        <p:nvSpPr>
          <p:cNvPr id="18436" name="Title 8"/>
          <p:cNvSpPr>
            <a:spLocks/>
          </p:cNvSpPr>
          <p:nvPr/>
        </p:nvSpPr>
        <p:spPr bwMode="auto">
          <a:xfrm>
            <a:off x="360363" y="179388"/>
            <a:ext cx="9002712" cy="2075076"/>
          </a:xfrm>
          <a:prstGeom prst="rect">
            <a:avLst/>
          </a:prstGeom>
          <a:noFill/>
          <a:ln w="9525">
            <a:noFill/>
            <a:miter lim="800000"/>
            <a:headEnd/>
            <a:tailEnd/>
          </a:ln>
        </p:spPr>
        <p:txBody>
          <a:bodyPr lIns="104287" tIns="52144" rIns="104287" bIns="52144">
            <a:prstTxWarp prst="textNoShape">
              <a:avLst/>
            </a:prstTxWarp>
            <a:spAutoFit/>
          </a:bodyPr>
          <a:lstStyle/>
          <a:p>
            <a:pPr eaLnBrk="1" hangingPunct="1"/>
            <a:r>
              <a:rPr lang="en-US" sz="6400" smtClean="0">
                <a:solidFill>
                  <a:srgbClr val="8F8882"/>
                </a:solidFill>
              </a:rPr>
              <a:t>LMAX </a:t>
            </a:r>
            <a:r>
              <a:rPr lang="en-US" sz="6400" err="1" smtClean="0">
                <a:solidFill>
                  <a:srgbClr val="8F8882"/>
                </a:solidFill>
              </a:rPr>
              <a:t>MultiCharts</a:t>
            </a:r>
            <a:r>
              <a:rPr lang="en-US" sz="6400" smtClean="0">
                <a:solidFill>
                  <a:srgbClr val="8F8882"/>
                </a:solidFill>
              </a:rPr>
              <a:t> Training Manual</a:t>
            </a:r>
            <a:endParaRPr lang="en-GB" sz="6400">
              <a:solidFill>
                <a:srgbClr val="8F8882"/>
              </a:solidFill>
            </a:endParaRPr>
          </a:p>
        </p:txBody>
      </p:sp>
      <p:pic>
        <p:nvPicPr>
          <p:cNvPr id="18437" name="Picture 10" descr="LMAX-PPT-Cover-Graphic.png"/>
          <p:cNvPicPr>
            <a:picLocks noChangeAspect="1"/>
          </p:cNvPicPr>
          <p:nvPr/>
        </p:nvPicPr>
        <p:blipFill>
          <a:blip r:embed="rId2"/>
          <a:srcRect/>
          <a:stretch>
            <a:fillRect/>
          </a:stretch>
        </p:blipFill>
        <p:spPr bwMode="auto">
          <a:xfrm>
            <a:off x="5699125" y="1839913"/>
            <a:ext cx="4216400" cy="5027612"/>
          </a:xfrm>
          <a:prstGeom prst="rect">
            <a:avLst/>
          </a:prstGeom>
          <a:noFill/>
          <a:ln w="9525">
            <a:noFill/>
            <a:miter lim="800000"/>
            <a:headEnd/>
            <a:tailEnd/>
          </a:ln>
        </p:spPr>
      </p:pic>
      <p:pic>
        <p:nvPicPr>
          <p:cNvPr id="18438" name="Picture 6" descr="LMAX-PPT-Cover-Logo.png"/>
          <p:cNvPicPr>
            <a:picLocks noChangeAspect="1"/>
          </p:cNvPicPr>
          <p:nvPr/>
        </p:nvPicPr>
        <p:blipFill>
          <a:blip r:embed="rId3"/>
          <a:srcRect/>
          <a:stretch>
            <a:fillRect/>
          </a:stretch>
        </p:blipFill>
        <p:spPr bwMode="auto">
          <a:xfrm>
            <a:off x="546100" y="5683250"/>
            <a:ext cx="3268663" cy="7270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17525" y="354013"/>
            <a:ext cx="6845300" cy="461962"/>
          </a:xfrm>
        </p:spPr>
        <p:txBody>
          <a:bodyPr/>
          <a:lstStyle/>
          <a:p>
            <a:r>
              <a:rPr lang="en-US" dirty="0" err="1" smtClean="0"/>
              <a:t>Personalisation</a:t>
            </a:r>
            <a:endParaRPr lang="en-GB" dirty="0"/>
          </a:p>
        </p:txBody>
      </p:sp>
      <p:sp>
        <p:nvSpPr>
          <p:cNvPr id="21507" name="Text Placeholder 4"/>
          <p:cNvSpPr>
            <a:spLocks noGrp="1"/>
          </p:cNvSpPr>
          <p:nvPr>
            <p:ph type="body" sz="quarter" idx="4294967295"/>
          </p:nvPr>
        </p:nvSpPr>
        <p:spPr>
          <a:xfrm>
            <a:off x="528638" y="863600"/>
            <a:ext cx="8848725" cy="2097497"/>
          </a:xfrm>
        </p:spPr>
        <p:txBody>
          <a:bodyPr/>
          <a:lstStyle/>
          <a:p>
            <a:pPr>
              <a:buFont typeface="Arial" pitchFamily="34" charset="0"/>
              <a:buChar char="&gt;"/>
            </a:pPr>
            <a:r>
              <a:rPr lang="en-GB" dirty="0" smtClean="0"/>
              <a:t>After the ‘Format Instrument’ window pops out, the following can be found under these tabs:</a:t>
            </a:r>
          </a:p>
          <a:p>
            <a:pPr lvl="2"/>
            <a:r>
              <a:rPr lang="en-GB" dirty="0" smtClean="0"/>
              <a:t>Instrument</a:t>
            </a:r>
            <a:r>
              <a:rPr lang="en-GB" dirty="0"/>
              <a:t>: choose an instrument to be displayed in the chart (another instrument can later be added the same chart)</a:t>
            </a:r>
          </a:p>
          <a:p>
            <a:pPr lvl="2"/>
            <a:r>
              <a:rPr lang="en-GB" dirty="0" smtClean="0"/>
              <a:t>Settings</a:t>
            </a:r>
            <a:r>
              <a:rPr lang="en-GB" dirty="0"/>
              <a:t>: set a resolution (e.g., every 5 minutes), quote type (e.g., bid), data range, sub chart (the area on the chart where the instrument is going to be displayed), and other.</a:t>
            </a:r>
          </a:p>
          <a:p>
            <a:pPr lvl="2"/>
            <a:r>
              <a:rPr lang="en-GB" dirty="0" smtClean="0"/>
              <a:t> Style</a:t>
            </a:r>
            <a:r>
              <a:rPr lang="en-GB" dirty="0"/>
              <a:t>: choose the style of the graph (e.g., line or candlestick), and colours.</a:t>
            </a:r>
          </a:p>
          <a:p>
            <a:pPr lvl="2"/>
            <a:r>
              <a:rPr lang="en-GB" dirty="0" smtClean="0"/>
              <a:t> Scaling</a:t>
            </a:r>
            <a:r>
              <a:rPr lang="en-GB" dirty="0"/>
              <a:t>: set the scaling and layout of the chart.</a:t>
            </a:r>
          </a:p>
          <a:p>
            <a:pPr lvl="2"/>
            <a:r>
              <a:rPr lang="en-US" dirty="0"/>
              <a:t> </a:t>
            </a:r>
            <a:r>
              <a:rPr lang="en-GB" dirty="0" smtClean="0"/>
              <a:t>Volume </a:t>
            </a:r>
            <a:r>
              <a:rPr lang="en-GB" dirty="0"/>
              <a:t>Profile: format the Volume chart</a:t>
            </a:r>
            <a:r>
              <a:rPr lang="en-GB" dirty="0" smtClean="0"/>
              <a:t>.</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1" y="3381375"/>
            <a:ext cx="2108778"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698" y="3380759"/>
            <a:ext cx="2127941" cy="263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681" y="3381375"/>
            <a:ext cx="2127446" cy="263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927" y="3380759"/>
            <a:ext cx="212744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212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500"/>
                                        <p:tgtEl>
                                          <p:spTgt spid="2150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500"/>
                                        <p:tgtEl>
                                          <p:spTgt spid="2150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500"/>
                                        <p:tgtEl>
                                          <p:spTgt spid="2150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500"/>
                                        <p:tgtEl>
                                          <p:spTgt spid="2150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fade">
                                      <p:cBhvr>
                                        <p:cTn id="22" dur="500"/>
                                        <p:tgtEl>
                                          <p:spTgt spid="21507">
                                            <p:txEl>
                                              <p:pRg st="5" end="5"/>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5842"/>
                                        </p:tgtEl>
                                        <p:attrNameLst>
                                          <p:attrName>style.visibility</p:attrName>
                                        </p:attrNameLst>
                                      </p:cBhvr>
                                      <p:to>
                                        <p:strVal val="visible"/>
                                      </p:to>
                                    </p:set>
                                    <p:animEffect transition="in" filter="fade">
                                      <p:cBhvr>
                                        <p:cTn id="26" dur="500"/>
                                        <p:tgtEl>
                                          <p:spTgt spid="3584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5843"/>
                                        </p:tgtEl>
                                        <p:attrNameLst>
                                          <p:attrName>style.visibility</p:attrName>
                                        </p:attrNameLst>
                                      </p:cBhvr>
                                      <p:to>
                                        <p:strVal val="visible"/>
                                      </p:to>
                                    </p:set>
                                    <p:animEffect transition="in" filter="fade">
                                      <p:cBhvr>
                                        <p:cTn id="30" dur="500"/>
                                        <p:tgtEl>
                                          <p:spTgt spid="35843"/>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5844"/>
                                        </p:tgtEl>
                                        <p:attrNameLst>
                                          <p:attrName>style.visibility</p:attrName>
                                        </p:attrNameLst>
                                      </p:cBhvr>
                                      <p:to>
                                        <p:strVal val="visible"/>
                                      </p:to>
                                    </p:set>
                                    <p:animEffect transition="in" filter="fade">
                                      <p:cBhvr>
                                        <p:cTn id="34" dur="500"/>
                                        <p:tgtEl>
                                          <p:spTgt spid="35844"/>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5845"/>
                                        </p:tgtEl>
                                        <p:attrNameLst>
                                          <p:attrName>style.visibility</p:attrName>
                                        </p:attrNameLst>
                                      </p:cBhvr>
                                      <p:to>
                                        <p:strVal val="visible"/>
                                      </p:to>
                                    </p:set>
                                    <p:animEffect transition="in" filter="fade">
                                      <p:cBhvr>
                                        <p:cTn id="38"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17525" y="354013"/>
            <a:ext cx="6845300" cy="461962"/>
          </a:xfrm>
        </p:spPr>
        <p:txBody>
          <a:bodyPr/>
          <a:lstStyle/>
          <a:p>
            <a:r>
              <a:rPr lang="en-US" dirty="0" err="1" smtClean="0"/>
              <a:t>Personalisation</a:t>
            </a:r>
            <a:endParaRPr lang="en-GB" dirty="0"/>
          </a:p>
        </p:txBody>
      </p:sp>
      <p:sp>
        <p:nvSpPr>
          <p:cNvPr id="21507" name="Text Placeholder 4"/>
          <p:cNvSpPr>
            <a:spLocks noGrp="1"/>
          </p:cNvSpPr>
          <p:nvPr>
            <p:ph type="body" sz="quarter" idx="4294967295"/>
          </p:nvPr>
        </p:nvSpPr>
        <p:spPr>
          <a:xfrm>
            <a:off x="528638" y="863600"/>
            <a:ext cx="8848725" cy="3228576"/>
          </a:xfrm>
        </p:spPr>
        <p:txBody>
          <a:bodyPr/>
          <a:lstStyle/>
          <a:p>
            <a:pPr marL="342900" indent="-342900">
              <a:buFont typeface="+mj-lt"/>
              <a:buAutoNum type="arabicPeriod" startAt="3"/>
            </a:pPr>
            <a:r>
              <a:rPr lang="en-US" dirty="0" smtClean="0"/>
              <a:t>Changing Charts</a:t>
            </a:r>
          </a:p>
          <a:p>
            <a:pPr lvl="1"/>
            <a:r>
              <a:rPr lang="en-GB" dirty="0"/>
              <a:t>To go back to the ‘Format Instrument’ window, either right-click on the empty area of the chart and choose ‘Format Instrument’, or click Format -&gt; Instrument, or choose ‘Format Instrument’ icon on the </a:t>
            </a:r>
            <a:r>
              <a:rPr lang="en-GB" dirty="0" smtClean="0"/>
              <a:t>toolbar. </a:t>
            </a:r>
          </a:p>
          <a:p>
            <a:pPr lvl="1"/>
            <a:r>
              <a:rPr lang="en-GB" dirty="0"/>
              <a:t>In order to change any of the chart window settings, right-click on an empty area of the chart and choose ‘Format Window’, or alternatively, choose Format -&gt; Window.</a:t>
            </a:r>
          </a:p>
          <a:p>
            <a:pPr lvl="1"/>
            <a:r>
              <a:rPr lang="en-GB" dirty="0"/>
              <a:t>To zoom in, click on the ‘Zoom In’ icon on the toolbar, or choose Format -&gt; Zoom In, and then select the area on the chart to be enlarged. The same actions are required when wanting to zoom out, except there is no need to select an area anymore, it will automatically come back to the previous view</a:t>
            </a:r>
            <a:r>
              <a:rPr lang="en-GB" dirty="0" smtClean="0"/>
              <a:t>.</a:t>
            </a:r>
          </a:p>
          <a:p>
            <a:pPr lvl="1"/>
            <a:r>
              <a:rPr lang="en-GB" dirty="0"/>
              <a:t>There are options to detach, reattach, and move around the chart windows outside their workspace. Choose Window -&gt; Detach Window (</a:t>
            </a:r>
            <a:r>
              <a:rPr lang="en-GB" dirty="0" err="1"/>
              <a:t>Ctrl+Alt+D</a:t>
            </a:r>
            <a:r>
              <a:rPr lang="en-GB" dirty="0"/>
              <a:t>), or click on ‘Detach Window’ icon on the top right corner of the window. After, there are options to choose to </a:t>
            </a:r>
            <a:r>
              <a:rPr lang="en-GB" dirty="0" smtClean="0"/>
              <a:t>‘Stick</a:t>
            </a:r>
            <a:r>
              <a:rPr lang="en-GB" dirty="0"/>
              <a:t>’ the window, so it stays on top of the workspace, or ‘Attach Window’ back to its place on the workspace</a:t>
            </a:r>
            <a:r>
              <a:rPr lang="en-GB" dirty="0" smtClean="0"/>
              <a:t>.</a:t>
            </a:r>
            <a:endParaRPr lang="en-US" dirty="0"/>
          </a:p>
        </p:txBody>
      </p:sp>
    </p:spTree>
    <p:extLst>
      <p:ext uri="{BB962C8B-B14F-4D97-AF65-F5344CB8AC3E}">
        <p14:creationId xmlns:p14="http://schemas.microsoft.com/office/powerpoint/2010/main" val="2106816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animEffect transition="in" filter="fade">
                                      <p:cBhvr>
                                        <p:cTn id="11" dur="500"/>
                                        <p:tgtEl>
                                          <p:spTgt spid="21507">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fade">
                                      <p:cBhvr>
                                        <p:cTn id="15" dur="500"/>
                                        <p:tgtEl>
                                          <p:spTgt spid="21507">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
            <a:ext cx="9906000" cy="649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2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17525" y="354013"/>
            <a:ext cx="6845300" cy="461962"/>
          </a:xfrm>
        </p:spPr>
        <p:txBody>
          <a:bodyPr/>
          <a:lstStyle/>
          <a:p>
            <a:r>
              <a:rPr lang="en-US" dirty="0" err="1" smtClean="0"/>
              <a:t>Personalisation</a:t>
            </a:r>
            <a:endParaRPr lang="en-GB" dirty="0"/>
          </a:p>
        </p:txBody>
      </p:sp>
      <p:sp>
        <p:nvSpPr>
          <p:cNvPr id="21507" name="Text Placeholder 4"/>
          <p:cNvSpPr>
            <a:spLocks noGrp="1"/>
          </p:cNvSpPr>
          <p:nvPr>
            <p:ph type="body" sz="quarter" idx="4294967295"/>
          </p:nvPr>
        </p:nvSpPr>
        <p:spPr>
          <a:xfrm>
            <a:off x="528638" y="863600"/>
            <a:ext cx="8848725" cy="1361440"/>
          </a:xfrm>
        </p:spPr>
        <p:txBody>
          <a:bodyPr/>
          <a:lstStyle/>
          <a:p>
            <a:pPr marL="342900" indent="-342900">
              <a:buFont typeface="+mj-lt"/>
              <a:buAutoNum type="arabicPeriod" startAt="4"/>
            </a:pPr>
            <a:r>
              <a:rPr lang="en-US" dirty="0" smtClean="0"/>
              <a:t>Adding Features</a:t>
            </a:r>
            <a:endParaRPr lang="en-US" dirty="0"/>
          </a:p>
          <a:p>
            <a:pPr lvl="1"/>
            <a:r>
              <a:rPr lang="en-GB" dirty="0"/>
              <a:t>Different features can be added to the chart by choosing Insert -&gt; Instrument/ Indicator/ Drawing/ Strategy Expert, or right-clicking on an empty area of the chart window and choosing ‘Insert Instrument’, ‘Insert Indicator’, ‘Insert Strategy Expert’, or ‘Insert Drawing’. Alternatively, choose from a variety of icons on the toolbar to insert a drawing</a:t>
            </a:r>
            <a:r>
              <a:rPr lang="en-GB" dirty="0" smtClean="0"/>
              <a:t>.</a:t>
            </a:r>
          </a:p>
          <a:p>
            <a:pPr marL="952500" lvl="2" indent="0">
              <a:buNone/>
            </a:pPr>
            <a:endParaRPr lang="en-GB" dirty="0"/>
          </a:p>
          <a:p>
            <a:pPr lvl="3"/>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124433"/>
            <a:ext cx="8216265" cy="531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93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fade">
                                      <p:cBhvr>
                                        <p:cTn id="11" dur="500"/>
                                        <p:tgtEl>
                                          <p:spTgt spid="2150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890"/>
                                        </p:tgtEl>
                                        <p:attrNameLst>
                                          <p:attrName>style.visibility</p:attrName>
                                        </p:attrNameLst>
                                      </p:cBhvr>
                                      <p:to>
                                        <p:strVal val="visible"/>
                                      </p:to>
                                    </p:set>
                                    <p:animEffect transition="in" filter="fade">
                                      <p:cBhvr>
                                        <p:cTn id="15"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LMAX-PPT-Section-Graphic-01.png"/>
          <p:cNvPicPr>
            <a:picLocks noChangeAspect="1"/>
          </p:cNvPicPr>
          <p:nvPr/>
        </p:nvPicPr>
        <p:blipFill>
          <a:blip r:embed="rId3"/>
          <a:srcRect/>
          <a:stretch>
            <a:fillRect/>
          </a:stretch>
        </p:blipFill>
        <p:spPr bwMode="auto">
          <a:xfrm>
            <a:off x="0" y="0"/>
            <a:ext cx="10693400" cy="7559675"/>
          </a:xfrm>
          <a:prstGeom prst="rect">
            <a:avLst/>
          </a:prstGeom>
          <a:noFill/>
          <a:ln w="9525">
            <a:noFill/>
            <a:miter lim="800000"/>
            <a:headEnd/>
            <a:tailEnd/>
          </a:ln>
        </p:spPr>
      </p:pic>
      <p:sp>
        <p:nvSpPr>
          <p:cNvPr id="36867" name="Title 8"/>
          <p:cNvSpPr>
            <a:spLocks noGrp="1"/>
          </p:cNvSpPr>
          <p:nvPr>
            <p:ph type="title"/>
          </p:nvPr>
        </p:nvSpPr>
        <p:spPr/>
        <p:txBody>
          <a:bodyPr/>
          <a:lstStyle/>
          <a:p>
            <a:pPr eaLnBrk="1" hangingPunct="1"/>
            <a:r>
              <a:rPr lang="en-US" dirty="0" smtClean="0">
                <a:solidFill>
                  <a:schemeClr val="bg1"/>
                </a:solidFill>
              </a:rPr>
              <a:t>TRADING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17525" y="354013"/>
            <a:ext cx="6845300" cy="461962"/>
          </a:xfrm>
        </p:spPr>
        <p:txBody>
          <a:bodyPr/>
          <a:lstStyle/>
          <a:p>
            <a:r>
              <a:rPr lang="en-US" dirty="0" smtClean="0"/>
              <a:t>Trading</a:t>
            </a:r>
            <a:endParaRPr lang="en-GB" dirty="0"/>
          </a:p>
        </p:txBody>
      </p:sp>
      <p:sp>
        <p:nvSpPr>
          <p:cNvPr id="21507" name="Text Placeholder 4"/>
          <p:cNvSpPr>
            <a:spLocks noGrp="1"/>
          </p:cNvSpPr>
          <p:nvPr>
            <p:ph type="body" sz="quarter" idx="4294967295"/>
          </p:nvPr>
        </p:nvSpPr>
        <p:spPr>
          <a:xfrm>
            <a:off x="528638" y="863600"/>
            <a:ext cx="8848725" cy="4867486"/>
          </a:xfrm>
        </p:spPr>
        <p:txBody>
          <a:bodyPr/>
          <a:lstStyle/>
          <a:p>
            <a:pPr marL="342900" indent="-342900">
              <a:buFont typeface="Arial Black" charset="0"/>
              <a:buAutoNum type="arabicPeriod"/>
            </a:pPr>
            <a:r>
              <a:rPr lang="en-US" dirty="0" smtClean="0"/>
              <a:t>Placing a Trade</a:t>
            </a:r>
          </a:p>
          <a:p>
            <a:pPr lvl="1"/>
            <a:r>
              <a:rPr lang="en-GB" dirty="0" smtClean="0"/>
              <a:t>Placing </a:t>
            </a:r>
            <a:r>
              <a:rPr lang="en-GB" dirty="0"/>
              <a:t>a trade is easy and can be done in several </a:t>
            </a:r>
            <a:r>
              <a:rPr lang="en-GB" dirty="0" smtClean="0"/>
              <a:t>ways:</a:t>
            </a:r>
          </a:p>
          <a:p>
            <a:pPr lvl="2"/>
            <a:r>
              <a:rPr lang="en-GB" dirty="0" smtClean="0"/>
              <a:t>At </a:t>
            </a:r>
            <a:r>
              <a:rPr lang="en-GB" dirty="0"/>
              <a:t>the top of the window, just below the toolbar area, choose an instrument, type of order, number of contracts, and click BUY or SELL.</a:t>
            </a:r>
          </a:p>
          <a:p>
            <a:pPr lvl="2"/>
            <a:r>
              <a:rPr lang="en-GB" dirty="0"/>
              <a:t>Trade the same way as the above from the area on the left-hand side (it might need to be extended in order to see all of the options available), or trade directly from the ladder by clicking on the blue-Bid or red-Ask area at the chosen price.</a:t>
            </a:r>
          </a:p>
          <a:p>
            <a:pPr lvl="2"/>
            <a:r>
              <a:rPr lang="en-GB" dirty="0"/>
              <a:t>On the chart window, press on a ladder-arrow icon in the top right corner, and place a trade from the window that slides out. Not only the type of order can be chosen but also an exit strategy, such as Profit Target or Stop Loss.</a:t>
            </a:r>
          </a:p>
          <a:p>
            <a:pPr lvl="2"/>
            <a:r>
              <a:rPr lang="en-GB" dirty="0"/>
              <a:t>Right-click on an empty area of the chart window and choose ‘Place Order’.</a:t>
            </a:r>
          </a:p>
          <a:p>
            <a:pPr marL="379413" lvl="1" indent="0">
              <a:buNone/>
            </a:pPr>
            <a:endParaRPr lang="en-GB" dirty="0" smtClean="0"/>
          </a:p>
          <a:p>
            <a:pPr marL="342900" indent="-342900">
              <a:buFont typeface="Arial Black" charset="0"/>
              <a:buAutoNum type="arabicPeriod"/>
            </a:pPr>
            <a:r>
              <a:rPr lang="en-US" dirty="0" smtClean="0"/>
              <a:t>Exit Options</a:t>
            </a:r>
            <a:endParaRPr lang="en-US" dirty="0"/>
          </a:p>
          <a:p>
            <a:pPr lvl="1"/>
            <a:r>
              <a:rPr lang="en-GB" dirty="0" smtClean="0"/>
              <a:t>Alternatively </a:t>
            </a:r>
            <a:r>
              <a:rPr lang="en-GB" dirty="0"/>
              <a:t>to choosing an exit option when placing a trade, it can also be chosen after the trade is placed. Right-click on the position window (which shows the number of contracts and current P/L), click ‘Attach Exit Strategy’ and choose from ‘Profit Target’, ‘Breakeven’, ‘Trailing Stop’, ‘Stop Loss’, ‘Master Strategy’, and ‘Brackets</a:t>
            </a:r>
            <a:r>
              <a:rPr lang="en-GB" dirty="0" smtClean="0"/>
              <a:t>’.</a:t>
            </a:r>
          </a:p>
          <a:p>
            <a:pPr marL="952500" lvl="2" indent="0">
              <a:buNone/>
            </a:pPr>
            <a:endParaRPr lang="en-GB" dirty="0"/>
          </a:p>
          <a:p>
            <a:pPr lvl="3"/>
            <a:endParaRPr lang="en-US" dirty="0"/>
          </a:p>
        </p:txBody>
      </p:sp>
    </p:spTree>
    <p:extLst>
      <p:ext uri="{BB962C8B-B14F-4D97-AF65-F5344CB8AC3E}">
        <p14:creationId xmlns:p14="http://schemas.microsoft.com/office/powerpoint/2010/main" val="15189635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fade">
                                      <p:cBhvr>
                                        <p:cTn id="11" dur="500"/>
                                        <p:tgtEl>
                                          <p:spTgt spid="2150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500"/>
                                        <p:tgtEl>
                                          <p:spTgt spid="2150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fade">
                                      <p:cBhvr>
                                        <p:cTn id="19" dur="500"/>
                                        <p:tgtEl>
                                          <p:spTgt spid="2150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fade">
                                      <p:cBhvr>
                                        <p:cTn id="23" dur="500"/>
                                        <p:tgtEl>
                                          <p:spTgt spid="21507">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fade">
                                      <p:cBhvr>
                                        <p:cTn id="27" dur="500"/>
                                        <p:tgtEl>
                                          <p:spTgt spid="21507">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animEffect transition="in" filter="fade">
                                      <p:cBhvr>
                                        <p:cTn id="31" dur="500"/>
                                        <p:tgtEl>
                                          <p:spTgt spid="21507">
                                            <p:txEl>
                                              <p:pRg st="7" end="7"/>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animEffect transition="in" filter="fade">
                                      <p:cBhvr>
                                        <p:cTn id="35"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 y="-1"/>
            <a:ext cx="9565035" cy="689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76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17525" y="354013"/>
            <a:ext cx="6845300" cy="461962"/>
          </a:xfrm>
        </p:spPr>
        <p:txBody>
          <a:bodyPr/>
          <a:lstStyle/>
          <a:p>
            <a:r>
              <a:rPr lang="en-US" dirty="0" smtClean="0"/>
              <a:t>Trading</a:t>
            </a:r>
            <a:endParaRPr lang="en-GB" dirty="0"/>
          </a:p>
        </p:txBody>
      </p:sp>
      <p:sp>
        <p:nvSpPr>
          <p:cNvPr id="21507" name="Text Placeholder 4"/>
          <p:cNvSpPr>
            <a:spLocks noGrp="1"/>
          </p:cNvSpPr>
          <p:nvPr>
            <p:ph type="body" sz="quarter" idx="4294967295"/>
          </p:nvPr>
        </p:nvSpPr>
        <p:spPr>
          <a:xfrm>
            <a:off x="528638" y="863600"/>
            <a:ext cx="8848725" cy="5869299"/>
          </a:xfrm>
        </p:spPr>
        <p:txBody>
          <a:bodyPr/>
          <a:lstStyle/>
          <a:p>
            <a:pPr marL="342900" indent="-342900">
              <a:buFont typeface="+mj-lt"/>
              <a:buAutoNum type="arabicPeriod" startAt="3"/>
            </a:pPr>
            <a:r>
              <a:rPr lang="en-US" dirty="0" smtClean="0"/>
              <a:t>Closing Trades</a:t>
            </a:r>
          </a:p>
          <a:p>
            <a:pPr lvl="1"/>
            <a:r>
              <a:rPr lang="en-GB" dirty="0" smtClean="0"/>
              <a:t>Click </a:t>
            </a:r>
            <a:r>
              <a:rPr lang="en-GB" dirty="0"/>
              <a:t>on x icon on the position window to close the position or </a:t>
            </a:r>
            <a:r>
              <a:rPr lang="en-GB" dirty="0" err="1"/>
              <a:t>u-turn</a:t>
            </a:r>
            <a:r>
              <a:rPr lang="en-GB" dirty="0"/>
              <a:t> arrow to reverse the position. Also, at the bottom of the window in ‘Positions’ tab, right click on one of the trades open and choose from ‘Close this (current) position at (current price)’ or ‘Flatten Everything’. </a:t>
            </a:r>
            <a:endParaRPr lang="en-GB" dirty="0" smtClean="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342900" indent="-342900">
              <a:buFont typeface="Arial Black" charset="0"/>
              <a:buAutoNum type="arabicPeriod" startAt="3"/>
            </a:pPr>
            <a:r>
              <a:rPr lang="en-US" dirty="0" smtClean="0"/>
              <a:t>Connection to LMAX UI</a:t>
            </a:r>
            <a:endParaRPr lang="en-US" dirty="0"/>
          </a:p>
          <a:p>
            <a:pPr lvl="1"/>
            <a:r>
              <a:rPr lang="en-GB" dirty="0"/>
              <a:t>All trades placed on </a:t>
            </a:r>
            <a:r>
              <a:rPr lang="en-GB" dirty="0" err="1"/>
              <a:t>MultiCharts</a:t>
            </a:r>
            <a:r>
              <a:rPr lang="en-GB" dirty="0"/>
              <a:t> will be reflected on the LMAX UI. However, any exit strategies, such as Stop Loss, will not be seen on the UI until they are executed and they will then appear as Market Orders</a:t>
            </a:r>
            <a:r>
              <a:rPr lang="en-GB" dirty="0" smtClean="0"/>
              <a:t>.</a:t>
            </a:r>
          </a:p>
          <a:p>
            <a:pPr lvl="1"/>
            <a:r>
              <a:rPr lang="en-GB" dirty="0" smtClean="0"/>
              <a:t>It is advisable not to use </a:t>
            </a:r>
            <a:r>
              <a:rPr lang="en-GB" dirty="0" err="1" smtClean="0"/>
              <a:t>MultiCharts</a:t>
            </a:r>
            <a:r>
              <a:rPr lang="en-GB" dirty="0" smtClean="0"/>
              <a:t> and UI side-by-side, as there might be some irregularities.</a:t>
            </a:r>
          </a:p>
          <a:p>
            <a:pPr marL="952500" lvl="2" indent="0">
              <a:buNone/>
            </a:pPr>
            <a:endParaRPr lang="en-GB" dirty="0"/>
          </a:p>
          <a:p>
            <a:pPr lvl="3"/>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130743"/>
            <a:ext cx="2918460" cy="198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67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fade">
                                      <p:cBhvr>
                                        <p:cTn id="11" dur="500"/>
                                        <p:tgtEl>
                                          <p:spTgt spid="2150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507">
                                            <p:txEl>
                                              <p:pRg st="11" end="11"/>
                                            </p:txEl>
                                          </p:spTgt>
                                        </p:tgtEl>
                                        <p:attrNameLst>
                                          <p:attrName>style.visibility</p:attrName>
                                        </p:attrNameLst>
                                      </p:cBhvr>
                                      <p:to>
                                        <p:strVal val="visible"/>
                                      </p:to>
                                    </p:set>
                                    <p:animEffect transition="in" filter="fade">
                                      <p:cBhvr>
                                        <p:cTn id="20" dur="500"/>
                                        <p:tgtEl>
                                          <p:spTgt spid="21507">
                                            <p:txEl>
                                              <p:pRg st="11" end="11"/>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1507">
                                            <p:txEl>
                                              <p:pRg st="12" end="12"/>
                                            </p:txEl>
                                          </p:spTgt>
                                        </p:tgtEl>
                                        <p:attrNameLst>
                                          <p:attrName>style.visibility</p:attrName>
                                        </p:attrNameLst>
                                      </p:cBhvr>
                                      <p:to>
                                        <p:strVal val="visible"/>
                                      </p:to>
                                    </p:set>
                                    <p:animEffect transition="in" filter="fade">
                                      <p:cBhvr>
                                        <p:cTn id="24" dur="500"/>
                                        <p:tgtEl>
                                          <p:spTgt spid="21507">
                                            <p:txEl>
                                              <p:pRg st="12" end="12"/>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1507">
                                            <p:txEl>
                                              <p:pRg st="13" end="13"/>
                                            </p:txEl>
                                          </p:spTgt>
                                        </p:tgtEl>
                                        <p:attrNameLst>
                                          <p:attrName>style.visibility</p:attrName>
                                        </p:attrNameLst>
                                      </p:cBhvr>
                                      <p:to>
                                        <p:strVal val="visible"/>
                                      </p:to>
                                    </p:set>
                                    <p:animEffect transition="in" filter="fade">
                                      <p:cBhvr>
                                        <p:cTn id="28" dur="500"/>
                                        <p:tgtEl>
                                          <p:spTgt spid="215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LMAX-PPT-Section-Graphic-01.png"/>
          <p:cNvPicPr>
            <a:picLocks noChangeAspect="1"/>
          </p:cNvPicPr>
          <p:nvPr/>
        </p:nvPicPr>
        <p:blipFill>
          <a:blip r:embed="rId3"/>
          <a:srcRect/>
          <a:stretch>
            <a:fillRect/>
          </a:stretch>
        </p:blipFill>
        <p:spPr bwMode="auto">
          <a:xfrm>
            <a:off x="0" y="0"/>
            <a:ext cx="10693400" cy="7559675"/>
          </a:xfrm>
          <a:prstGeom prst="rect">
            <a:avLst/>
          </a:prstGeom>
          <a:noFill/>
          <a:ln w="9525">
            <a:noFill/>
            <a:miter lim="800000"/>
            <a:headEnd/>
            <a:tailEnd/>
          </a:ln>
        </p:spPr>
      </p:pic>
      <p:sp>
        <p:nvSpPr>
          <p:cNvPr id="38915" name="Title 8"/>
          <p:cNvSpPr>
            <a:spLocks noGrp="1"/>
          </p:cNvSpPr>
          <p:nvPr>
            <p:ph type="title"/>
          </p:nvPr>
        </p:nvSpPr>
        <p:spPr/>
        <p:txBody>
          <a:bodyPr/>
          <a:lstStyle/>
          <a:p>
            <a:pPr eaLnBrk="1" hangingPunct="1"/>
            <a:r>
              <a:rPr lang="en-US" dirty="0" smtClean="0">
                <a:solidFill>
                  <a:schemeClr val="bg1"/>
                </a:solidFill>
              </a:rPr>
              <a:t>STRATEGY EXPERT</a:t>
            </a:r>
          </a:p>
        </p:txBody>
      </p:sp>
    </p:spTree>
    <p:extLst>
      <p:ext uri="{BB962C8B-B14F-4D97-AF65-F5344CB8AC3E}">
        <p14:creationId xmlns:p14="http://schemas.microsoft.com/office/powerpoint/2010/main" val="305419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750" y="360363"/>
            <a:ext cx="8813800" cy="461665"/>
          </a:xfrm>
        </p:spPr>
        <p:txBody>
          <a:bodyPr/>
          <a:lstStyle/>
          <a:p>
            <a:pPr eaLnBrk="1" hangingPunct="1"/>
            <a:r>
              <a:rPr lang="en-US" dirty="0" smtClean="0"/>
              <a:t>Strategy Expert</a:t>
            </a:r>
            <a:endParaRPr lang="en-US" dirty="0"/>
          </a:p>
        </p:txBody>
      </p:sp>
      <p:sp>
        <p:nvSpPr>
          <p:cNvPr id="20483" name="Rectangle 3"/>
          <p:cNvSpPr>
            <a:spLocks noGrp="1" noChangeArrowheads="1"/>
          </p:cNvSpPr>
          <p:nvPr>
            <p:ph idx="1"/>
          </p:nvPr>
        </p:nvSpPr>
        <p:spPr>
          <a:xfrm>
            <a:off x="539750" y="1079500"/>
            <a:ext cx="8820150" cy="1852815"/>
          </a:xfrm>
        </p:spPr>
        <p:txBody>
          <a:bodyPr/>
          <a:lstStyle/>
          <a:p>
            <a:r>
              <a:rPr lang="en-GB" dirty="0"/>
              <a:t>The following paragraphs will briefly explain where to find strategy experts (studies) and how to place them. It is, however, beyond the scope of this document to explain how to create the strategies </a:t>
            </a:r>
            <a:r>
              <a:rPr lang="en-GB" dirty="0" smtClean="0"/>
              <a:t>or </a:t>
            </a:r>
            <a:r>
              <a:rPr lang="en-GB" dirty="0"/>
              <a:t>how they work</a:t>
            </a:r>
            <a:r>
              <a:rPr lang="en-GB" dirty="0" smtClean="0"/>
              <a:t>.</a:t>
            </a:r>
          </a:p>
          <a:p>
            <a:r>
              <a:rPr lang="en-GB" dirty="0"/>
              <a:t>Strategies can be added in several ways. One of them is by choosing Insert -&gt; Strategy Expert, or right-clicking on an empty area of the chart window and choosing ‘Insert Strategy Expert’. Alternatively, choose ‘Insert Strategy Expert’ icon on the toolbar. When an ‘Insert Study’ window pops out, choose a relevant strategy from the default list</a:t>
            </a:r>
            <a:r>
              <a:rPr lang="en-GB" dirty="0" smtClean="0"/>
              <a:t>.</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380" y="2913576"/>
            <a:ext cx="2376488" cy="394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43648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fade">
                                      <p:cBhvr>
                                        <p:cTn id="11" dur="500"/>
                                        <p:tgtEl>
                                          <p:spTgt spid="2048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LMAX-PPT-Section-Graphic-01.png"/>
          <p:cNvPicPr>
            <a:picLocks noChangeAspect="1"/>
          </p:cNvPicPr>
          <p:nvPr/>
        </p:nvPicPr>
        <p:blipFill>
          <a:blip r:embed="rId3"/>
          <a:srcRect/>
          <a:stretch>
            <a:fillRect/>
          </a:stretch>
        </p:blipFill>
        <p:spPr bwMode="auto">
          <a:xfrm>
            <a:off x="0" y="0"/>
            <a:ext cx="10693400" cy="7559675"/>
          </a:xfrm>
          <a:prstGeom prst="rect">
            <a:avLst/>
          </a:prstGeom>
          <a:noFill/>
          <a:ln w="9525">
            <a:noFill/>
            <a:miter lim="800000"/>
            <a:headEnd/>
            <a:tailEnd/>
          </a:ln>
        </p:spPr>
      </p:pic>
      <p:sp>
        <p:nvSpPr>
          <p:cNvPr id="32771" name="Title 8"/>
          <p:cNvSpPr>
            <a:spLocks noGrp="1"/>
          </p:cNvSpPr>
          <p:nvPr>
            <p:ph type="title"/>
          </p:nvPr>
        </p:nvSpPr>
        <p:spPr/>
        <p:txBody>
          <a:bodyPr/>
          <a:lstStyle/>
          <a:p>
            <a:pPr eaLnBrk="1" hangingPunct="1"/>
            <a:r>
              <a:rPr lang="en-US" smtClean="0">
                <a:solidFill>
                  <a:schemeClr val="bg1"/>
                </a:solidFill>
              </a:rPr>
              <a:t>GENERAL INFORMATION</a:t>
            </a:r>
          </a:p>
        </p:txBody>
      </p:sp>
    </p:spTree>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224"/>
            <a:ext cx="9906000" cy="645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0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750" y="360363"/>
            <a:ext cx="8813800" cy="461665"/>
          </a:xfrm>
        </p:spPr>
        <p:txBody>
          <a:bodyPr/>
          <a:lstStyle/>
          <a:p>
            <a:pPr eaLnBrk="1" hangingPunct="1"/>
            <a:r>
              <a:rPr lang="en-US" dirty="0" smtClean="0"/>
              <a:t>Strategy Expert</a:t>
            </a:r>
            <a:endParaRPr lang="en-US" dirty="0"/>
          </a:p>
        </p:txBody>
      </p:sp>
      <p:sp>
        <p:nvSpPr>
          <p:cNvPr id="20483" name="Rectangle 3"/>
          <p:cNvSpPr>
            <a:spLocks noGrp="1" noChangeArrowheads="1"/>
          </p:cNvSpPr>
          <p:nvPr>
            <p:ph idx="1"/>
          </p:nvPr>
        </p:nvSpPr>
        <p:spPr>
          <a:xfrm>
            <a:off x="539750" y="1079500"/>
            <a:ext cx="8820150" cy="3305520"/>
          </a:xfrm>
        </p:spPr>
        <p:txBody>
          <a:bodyPr/>
          <a:lstStyle/>
          <a:p>
            <a:r>
              <a:rPr lang="en-GB" dirty="0"/>
              <a:t>In the ‘Format Object’ window, which is shown after the strategy is chosen, the following options are available</a:t>
            </a:r>
            <a:r>
              <a:rPr lang="en-GB" dirty="0" smtClean="0"/>
              <a:t>:</a:t>
            </a:r>
          </a:p>
          <a:p>
            <a:endParaRPr lang="en-GB" dirty="0"/>
          </a:p>
          <a:p>
            <a:endParaRPr lang="en-GB" dirty="0" smtClean="0"/>
          </a:p>
          <a:p>
            <a:endParaRPr lang="en-GB" dirty="0"/>
          </a:p>
          <a:p>
            <a:pPr lvl="1"/>
            <a:r>
              <a:rPr lang="en-GB" dirty="0" smtClean="0"/>
              <a:t>‘</a:t>
            </a:r>
            <a:r>
              <a:rPr lang="en-GB" dirty="0"/>
              <a:t>Format’ – allows formatting the features of the strategy</a:t>
            </a:r>
          </a:p>
          <a:p>
            <a:pPr lvl="1"/>
            <a:r>
              <a:rPr lang="en-GB" dirty="0" smtClean="0"/>
              <a:t>‘</a:t>
            </a:r>
            <a:r>
              <a:rPr lang="en-GB" dirty="0"/>
              <a:t>Properties’ – allows changing the ‘Properties’ (such as commission, interest rate, </a:t>
            </a:r>
            <a:r>
              <a:rPr lang="en-GB" dirty="0" err="1"/>
              <a:t>etc</a:t>
            </a:r>
            <a:r>
              <a:rPr lang="en-GB" dirty="0"/>
              <a:t>), ‘Auto Trading’ (automated order execution settings and other), and ‘</a:t>
            </a:r>
            <a:r>
              <a:rPr lang="en-GB" dirty="0" err="1"/>
              <a:t>Backtesting</a:t>
            </a:r>
            <a:r>
              <a:rPr lang="en-GB" dirty="0"/>
              <a:t>’ (which includes </a:t>
            </a:r>
            <a:r>
              <a:rPr lang="en-GB" dirty="0" err="1"/>
              <a:t>backtesting</a:t>
            </a:r>
            <a:r>
              <a:rPr lang="en-GB" dirty="0"/>
              <a:t> modes, precision, and assumptions).</a:t>
            </a:r>
          </a:p>
          <a:p>
            <a:pPr lvl="1"/>
            <a:r>
              <a:rPr lang="en-GB" dirty="0" smtClean="0"/>
              <a:t>‘</a:t>
            </a:r>
            <a:r>
              <a:rPr lang="en-GB" dirty="0"/>
              <a:t>Optimize’ – allows to select a way in which the strategy will be optimized.</a:t>
            </a:r>
          </a:p>
          <a:p>
            <a:pPr lvl="1"/>
            <a:r>
              <a:rPr lang="en-GB" dirty="0" smtClean="0"/>
              <a:t>Other </a:t>
            </a:r>
            <a:r>
              <a:rPr lang="en-GB" dirty="0"/>
              <a:t>options include ‘Remove’, ‘Status’, ‘Add’, and ‘Open Script</a:t>
            </a:r>
            <a:r>
              <a:rPr lang="en-GB" dirty="0" smtClean="0"/>
              <a:t>’.</a:t>
            </a:r>
            <a:endParaRPr lang="en-GB" dirty="0"/>
          </a:p>
        </p:txBody>
      </p:sp>
      <p:sp>
        <p:nvSpPr>
          <p:cNvPr id="20484" name="Footer Placeholder 14"/>
          <p:cNvSpPr txBox="1">
            <a:spLocks/>
          </p:cNvSpPr>
          <p:nvPr/>
        </p:nvSpPr>
        <p:spPr bwMode="auto">
          <a:xfrm>
            <a:off x="544513" y="6313488"/>
            <a:ext cx="8523287" cy="336550"/>
          </a:xfrm>
          <a:prstGeom prst="rect">
            <a:avLst/>
          </a:prstGeom>
          <a:noFill/>
          <a:ln w="9525">
            <a:noFill/>
            <a:miter lim="800000"/>
            <a:headEnd/>
            <a:tailEnd/>
          </a:ln>
        </p:spPr>
        <p:txBody>
          <a:bodyPr>
            <a:prstTxWarp prst="textNoShape">
              <a:avLst/>
            </a:prstTxWarp>
            <a:spAutoFit/>
          </a:bodyPr>
          <a:lstStyle/>
          <a:p>
            <a:r>
              <a:rPr lang="en-US" sz="800">
                <a:latin typeface="Tahoma" charset="0"/>
              </a:rPr>
              <a:t>Source: </a:t>
            </a:r>
          </a:p>
          <a:p>
            <a:r>
              <a:rPr lang="en-US" sz="800">
                <a:latin typeface="Tahoma" charset="0"/>
              </a:rPr>
              <a:t>Note: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638" y="1424940"/>
            <a:ext cx="3205162"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99" y="4343400"/>
            <a:ext cx="207000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927" y="4343400"/>
            <a:ext cx="1788229" cy="249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880" y="4689465"/>
            <a:ext cx="2654616" cy="182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10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animEffect transition="in" filter="fade">
                                      <p:cBhvr>
                                        <p:cTn id="15" dur="500"/>
                                        <p:tgtEl>
                                          <p:spTgt spid="2048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animEffect transition="in" filter="fade">
                                      <p:cBhvr>
                                        <p:cTn id="19" dur="500"/>
                                        <p:tgtEl>
                                          <p:spTgt spid="20483">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483">
                                            <p:txEl>
                                              <p:pRg st="6" end="6"/>
                                            </p:txEl>
                                          </p:spTgt>
                                        </p:tgtEl>
                                        <p:attrNameLst>
                                          <p:attrName>style.visibility</p:attrName>
                                        </p:attrNameLst>
                                      </p:cBhvr>
                                      <p:to>
                                        <p:strVal val="visible"/>
                                      </p:to>
                                    </p:set>
                                    <p:animEffect transition="in" filter="fade">
                                      <p:cBhvr>
                                        <p:cTn id="23" dur="500"/>
                                        <p:tgtEl>
                                          <p:spTgt spid="20483">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483">
                                            <p:txEl>
                                              <p:pRg st="7" end="7"/>
                                            </p:txEl>
                                          </p:spTgt>
                                        </p:tgtEl>
                                        <p:attrNameLst>
                                          <p:attrName>style.visibility</p:attrName>
                                        </p:attrNameLst>
                                      </p:cBhvr>
                                      <p:to>
                                        <p:strVal val="visible"/>
                                      </p:to>
                                    </p:set>
                                    <p:animEffect transition="in" filter="fade">
                                      <p:cBhvr>
                                        <p:cTn id="27" dur="500"/>
                                        <p:tgtEl>
                                          <p:spTgt spid="20483">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fade">
                                      <p:cBhvr>
                                        <p:cTn id="31" dur="500"/>
                                        <p:tgtEl>
                                          <p:spTgt spid="307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500"/>
                                        <p:tgtEl>
                                          <p:spTgt spid="307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750" y="360363"/>
            <a:ext cx="8813800" cy="461665"/>
          </a:xfrm>
        </p:spPr>
        <p:txBody>
          <a:bodyPr/>
          <a:lstStyle/>
          <a:p>
            <a:pPr eaLnBrk="1" hangingPunct="1"/>
            <a:r>
              <a:rPr lang="en-US" dirty="0" smtClean="0"/>
              <a:t>Strategy Expert</a:t>
            </a:r>
            <a:endParaRPr lang="en-US" dirty="0"/>
          </a:p>
        </p:txBody>
      </p:sp>
      <p:sp>
        <p:nvSpPr>
          <p:cNvPr id="20483" name="Rectangle 3"/>
          <p:cNvSpPr>
            <a:spLocks noGrp="1" noChangeArrowheads="1"/>
          </p:cNvSpPr>
          <p:nvPr>
            <p:ph idx="1"/>
          </p:nvPr>
        </p:nvSpPr>
        <p:spPr>
          <a:xfrm>
            <a:off x="539750" y="1079500"/>
            <a:ext cx="8820150" cy="560153"/>
          </a:xfrm>
        </p:spPr>
        <p:txBody>
          <a:bodyPr/>
          <a:lstStyle/>
          <a:p>
            <a:r>
              <a:rPr lang="en-GB" dirty="0"/>
              <a:t>In order to run the strategy, i.e. let it place trades, select ‘SA’ icon at the top left corner of the chart and press ‘Automate Order Execution’.</a:t>
            </a:r>
          </a:p>
        </p:txBody>
      </p:sp>
      <p:sp>
        <p:nvSpPr>
          <p:cNvPr id="20484" name="Footer Placeholder 14"/>
          <p:cNvSpPr txBox="1">
            <a:spLocks/>
          </p:cNvSpPr>
          <p:nvPr/>
        </p:nvSpPr>
        <p:spPr bwMode="auto">
          <a:xfrm>
            <a:off x="544513" y="6313488"/>
            <a:ext cx="8523287" cy="336550"/>
          </a:xfrm>
          <a:prstGeom prst="rect">
            <a:avLst/>
          </a:prstGeom>
          <a:noFill/>
          <a:ln w="9525">
            <a:noFill/>
            <a:miter lim="800000"/>
            <a:headEnd/>
            <a:tailEnd/>
          </a:ln>
        </p:spPr>
        <p:txBody>
          <a:bodyPr>
            <a:prstTxWarp prst="textNoShape">
              <a:avLst/>
            </a:prstTxWarp>
            <a:spAutoFit/>
          </a:bodyPr>
          <a:lstStyle/>
          <a:p>
            <a:r>
              <a:rPr lang="en-US" sz="800">
                <a:latin typeface="Tahoma" charset="0"/>
              </a:rPr>
              <a:t>Source: </a:t>
            </a:r>
          </a:p>
          <a:p>
            <a:r>
              <a:rPr lang="en-US" sz="800">
                <a:latin typeface="Tahoma" charset="0"/>
              </a:rPr>
              <a:t>Note: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646392"/>
            <a:ext cx="7770176" cy="514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21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LMAX-PPT-Section-Graphic-01.png"/>
          <p:cNvPicPr>
            <a:picLocks noChangeAspect="1"/>
          </p:cNvPicPr>
          <p:nvPr/>
        </p:nvPicPr>
        <p:blipFill>
          <a:blip r:embed="rId3"/>
          <a:srcRect/>
          <a:stretch>
            <a:fillRect/>
          </a:stretch>
        </p:blipFill>
        <p:spPr bwMode="auto">
          <a:xfrm>
            <a:off x="0" y="0"/>
            <a:ext cx="10693400" cy="7559675"/>
          </a:xfrm>
          <a:prstGeom prst="rect">
            <a:avLst/>
          </a:prstGeom>
          <a:noFill/>
          <a:ln w="9525">
            <a:noFill/>
            <a:miter lim="800000"/>
            <a:headEnd/>
            <a:tailEnd/>
          </a:ln>
        </p:spPr>
      </p:pic>
      <p:sp>
        <p:nvSpPr>
          <p:cNvPr id="38915" name="Title 8"/>
          <p:cNvSpPr>
            <a:spLocks noGrp="1"/>
          </p:cNvSpPr>
          <p:nvPr>
            <p:ph type="title"/>
          </p:nvPr>
        </p:nvSpPr>
        <p:spPr/>
        <p:txBody>
          <a:bodyPr/>
          <a:lstStyle/>
          <a:p>
            <a:pPr eaLnBrk="1" hangingPunct="1"/>
            <a:r>
              <a:rPr lang="en-US" dirty="0" smtClean="0">
                <a:solidFill>
                  <a:schemeClr val="bg1"/>
                </a:solidFill>
              </a:rPr>
              <a:t>FURTHER INFORMATION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Further Information</a:t>
            </a:r>
          </a:p>
        </p:txBody>
      </p:sp>
      <p:sp>
        <p:nvSpPr>
          <p:cNvPr id="19459" name="Rectangle 3"/>
          <p:cNvSpPr>
            <a:spLocks noGrp="1" noChangeArrowheads="1"/>
          </p:cNvSpPr>
          <p:nvPr>
            <p:ph idx="1"/>
          </p:nvPr>
        </p:nvSpPr>
        <p:spPr>
          <a:xfrm>
            <a:off x="539750" y="1079500"/>
            <a:ext cx="8820150" cy="1027974"/>
          </a:xfrm>
        </p:spPr>
        <p:txBody>
          <a:bodyPr/>
          <a:lstStyle/>
          <a:p>
            <a:r>
              <a:rPr lang="en-GB" dirty="0" err="1" smtClean="0"/>
              <a:t>MultiCharts</a:t>
            </a:r>
            <a:r>
              <a:rPr lang="en-GB" dirty="0" smtClean="0"/>
              <a:t> </a:t>
            </a:r>
            <a:r>
              <a:rPr lang="en-GB" dirty="0"/>
              <a:t>Help file (F1) is a great tool for getting more in depth understanding of the platform, including further explanation of all the indicators, drawings and strategy expert (studies). Furthermore, some additional information can be found in forums and FAQs on </a:t>
            </a:r>
            <a:r>
              <a:rPr lang="en-GB" dirty="0" err="1"/>
              <a:t>MultiCharts</a:t>
            </a:r>
            <a:r>
              <a:rPr lang="en-GB" dirty="0"/>
              <a:t> website at </a:t>
            </a:r>
            <a:r>
              <a:rPr lang="en-GB" u="sng" dirty="0">
                <a:hlinkClick r:id="rId2"/>
              </a:rPr>
              <a:t>http://www.multicharts.com/</a:t>
            </a:r>
            <a:r>
              <a:rPr lang="en-GB" dirty="0"/>
              <a:t>.  </a:t>
            </a:r>
            <a:endParaRPr lang="en-GB" dirty="0" smtClean="0"/>
          </a:p>
        </p:txBody>
      </p:sp>
    </p:spTree>
    <p:extLst>
      <p:ext uri="{BB962C8B-B14F-4D97-AF65-F5344CB8AC3E}">
        <p14:creationId xmlns:p14="http://schemas.microsoft.com/office/powerpoint/2010/main" val="35524152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Client Information</a:t>
            </a:r>
          </a:p>
        </p:txBody>
      </p:sp>
      <p:sp>
        <p:nvSpPr>
          <p:cNvPr id="19459" name="Rectangle 3"/>
          <p:cNvSpPr>
            <a:spLocks noGrp="1" noChangeArrowheads="1"/>
          </p:cNvSpPr>
          <p:nvPr>
            <p:ph idx="1"/>
          </p:nvPr>
        </p:nvSpPr>
        <p:spPr>
          <a:xfrm>
            <a:off x="539750" y="1079500"/>
            <a:ext cx="8820150" cy="1261884"/>
          </a:xfrm>
        </p:spPr>
        <p:txBody>
          <a:bodyPr/>
          <a:lstStyle/>
          <a:p>
            <a:r>
              <a:rPr lang="en-GB" dirty="0" smtClean="0"/>
              <a:t>A </a:t>
            </a:r>
            <a:r>
              <a:rPr lang="en-GB" dirty="0"/>
              <a:t>client can request LMAX </a:t>
            </a:r>
            <a:r>
              <a:rPr lang="en-GB" dirty="0" err="1"/>
              <a:t>MultiCharts</a:t>
            </a:r>
            <a:r>
              <a:rPr lang="en-GB" dirty="0"/>
              <a:t> by sending an email to </a:t>
            </a:r>
            <a:r>
              <a:rPr lang="en-GB" u="sng" dirty="0">
                <a:solidFill>
                  <a:srgbClr val="0070C0"/>
                </a:solidFill>
                <a:hlinkClick r:id="rId2"/>
              </a:rPr>
              <a:t>software@lmax.com</a:t>
            </a:r>
            <a:r>
              <a:rPr lang="en-GB" dirty="0"/>
              <a:t>. It is free of charge until the end of the year. Starting from 1 Jan 2012, if the client is willing to continue using the software for free, they have to have $5,000 in their account and make at least 250 trades a month; otherwise, they will be charged $60 per month for further usage of the </a:t>
            </a:r>
            <a:r>
              <a:rPr lang="en-GB" dirty="0" smtClean="0"/>
              <a:t>platform.</a:t>
            </a:r>
            <a:endParaRPr lang="en-US"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LMAX-PPT-Section-Graphic-01.png"/>
          <p:cNvPicPr>
            <a:picLocks noChangeAspect="1"/>
          </p:cNvPicPr>
          <p:nvPr/>
        </p:nvPicPr>
        <p:blipFill>
          <a:blip r:embed="rId3"/>
          <a:srcRect/>
          <a:stretch>
            <a:fillRect/>
          </a:stretch>
        </p:blipFill>
        <p:spPr bwMode="auto">
          <a:xfrm>
            <a:off x="0" y="0"/>
            <a:ext cx="10693400" cy="7559675"/>
          </a:xfrm>
          <a:prstGeom prst="rect">
            <a:avLst/>
          </a:prstGeom>
          <a:noFill/>
          <a:ln w="9525">
            <a:noFill/>
            <a:miter lim="800000"/>
            <a:headEnd/>
            <a:tailEnd/>
          </a:ln>
        </p:spPr>
      </p:pic>
      <p:sp>
        <p:nvSpPr>
          <p:cNvPr id="34819" name="Title 8"/>
          <p:cNvSpPr>
            <a:spLocks noGrp="1"/>
          </p:cNvSpPr>
          <p:nvPr>
            <p:ph type="title"/>
          </p:nvPr>
        </p:nvSpPr>
        <p:spPr/>
        <p:txBody>
          <a:bodyPr/>
          <a:lstStyle/>
          <a:p>
            <a:pPr eaLnBrk="1" hangingPunct="1"/>
            <a:r>
              <a:rPr lang="en-US" smtClean="0">
                <a:solidFill>
                  <a:schemeClr val="bg1"/>
                </a:solidFill>
              </a:rPr>
              <a:t>GETTING STARTED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750" y="360363"/>
            <a:ext cx="8813800" cy="461665"/>
          </a:xfrm>
        </p:spPr>
        <p:txBody>
          <a:bodyPr/>
          <a:lstStyle/>
          <a:p>
            <a:pPr eaLnBrk="1" hangingPunct="1"/>
            <a:r>
              <a:rPr lang="en-US" smtClean="0"/>
              <a:t>Getting started</a:t>
            </a:r>
            <a:endParaRPr lang="en-US"/>
          </a:p>
        </p:txBody>
      </p:sp>
      <p:sp>
        <p:nvSpPr>
          <p:cNvPr id="20483" name="Rectangle 3"/>
          <p:cNvSpPr>
            <a:spLocks noGrp="1" noChangeArrowheads="1"/>
          </p:cNvSpPr>
          <p:nvPr>
            <p:ph idx="1"/>
          </p:nvPr>
        </p:nvSpPr>
        <p:spPr>
          <a:xfrm>
            <a:off x="539750" y="1079500"/>
            <a:ext cx="8820150" cy="1151084"/>
          </a:xfrm>
        </p:spPr>
        <p:txBody>
          <a:bodyPr/>
          <a:lstStyle/>
          <a:p>
            <a:r>
              <a:rPr lang="en-GB" dirty="0" smtClean="0"/>
              <a:t>Download LMAX Multicharts from the following link: </a:t>
            </a:r>
            <a:r>
              <a:rPr lang="en-GB" dirty="0">
                <a:hlinkClick r:id="rId2"/>
              </a:rPr>
              <a:t>http://static.lmaxtrader.com/downloads/MultiCharts-LMAX.exe</a:t>
            </a:r>
            <a:r>
              <a:rPr lang="en-GB" dirty="0"/>
              <a:t>.</a:t>
            </a:r>
            <a:endParaRPr lang="en-GB" dirty="0" smtClean="0"/>
          </a:p>
          <a:p>
            <a:r>
              <a:rPr lang="en-GB" dirty="0" smtClean="0"/>
              <a:t>After </a:t>
            </a:r>
            <a:r>
              <a:rPr lang="en-GB" dirty="0"/>
              <a:t>downloading </a:t>
            </a:r>
            <a:r>
              <a:rPr lang="en-GB" dirty="0" smtClean="0"/>
              <a:t>Multicharts </a:t>
            </a:r>
            <a:r>
              <a:rPr lang="en-GB" dirty="0"/>
              <a:t>and opening it, log in using your </a:t>
            </a:r>
            <a:r>
              <a:rPr lang="en-GB" dirty="0" smtClean="0"/>
              <a:t>account </a:t>
            </a:r>
            <a:r>
              <a:rPr lang="en-GB" dirty="0"/>
              <a:t>username and </a:t>
            </a:r>
            <a:r>
              <a:rPr lang="en-GB" dirty="0" smtClean="0"/>
              <a:t>password (in order to use a Demo version, change the </a:t>
            </a:r>
            <a:r>
              <a:rPr lang="en-GB" i="1" dirty="0" smtClean="0"/>
              <a:t>Connection</a:t>
            </a:r>
            <a:r>
              <a:rPr lang="en-GB" dirty="0" smtClean="0"/>
              <a:t> to ‘</a:t>
            </a:r>
            <a:r>
              <a:rPr lang="en-GB" i="1" dirty="0" smtClean="0"/>
              <a:t>Demo</a:t>
            </a:r>
            <a:r>
              <a:rPr lang="en-GB" dirty="0" smtClean="0"/>
              <a:t>’).</a:t>
            </a:r>
          </a:p>
        </p:txBody>
      </p:sp>
      <p:sp>
        <p:nvSpPr>
          <p:cNvPr id="6" name="Rectangle 3"/>
          <p:cNvSpPr txBox="1">
            <a:spLocks noChangeArrowheads="1"/>
          </p:cNvSpPr>
          <p:nvPr/>
        </p:nvSpPr>
        <p:spPr bwMode="auto">
          <a:xfrm>
            <a:off x="544513" y="2603392"/>
            <a:ext cx="8820150" cy="269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88913" indent="-188913" algn="l" rtl="0" eaLnBrk="1" fontAlgn="base" hangingPunct="1">
              <a:lnSpc>
                <a:spcPct val="95000"/>
              </a:lnSpc>
              <a:spcBef>
                <a:spcPct val="0"/>
              </a:spcBef>
              <a:spcAft>
                <a:spcPct val="50000"/>
              </a:spcAft>
              <a:buClr>
                <a:srgbClr val="CC0000"/>
              </a:buClr>
              <a:buChar char="•"/>
              <a:defRPr sz="1600">
                <a:solidFill>
                  <a:schemeClr val="tx1"/>
                </a:solidFill>
                <a:latin typeface="+mn-lt"/>
                <a:ea typeface="+mn-ea"/>
                <a:cs typeface="+mn-cs"/>
              </a:defRPr>
            </a:lvl1pPr>
            <a:lvl2pPr marL="541338" indent="-161925" algn="l" rtl="0" eaLnBrk="1" fontAlgn="base" hangingPunct="1">
              <a:lnSpc>
                <a:spcPct val="95000"/>
              </a:lnSpc>
              <a:spcBef>
                <a:spcPct val="0"/>
              </a:spcBef>
              <a:spcAft>
                <a:spcPct val="50000"/>
              </a:spcAft>
              <a:buClr>
                <a:srgbClr val="CC0000"/>
              </a:buClr>
              <a:buChar char="&gt;"/>
              <a:defRPr sz="1400">
                <a:solidFill>
                  <a:schemeClr val="tx1"/>
                </a:solidFill>
                <a:latin typeface="+mn-lt"/>
                <a:ea typeface="+mn-ea"/>
              </a:defRPr>
            </a:lvl2pPr>
            <a:lvl3pPr marL="1073150" indent="-120650" algn="l" rtl="0" eaLnBrk="1" fontAlgn="base" hangingPunct="1">
              <a:lnSpc>
                <a:spcPct val="95000"/>
              </a:lnSpc>
              <a:spcBef>
                <a:spcPct val="20000"/>
              </a:spcBef>
              <a:spcAft>
                <a:spcPct val="0"/>
              </a:spcAft>
              <a:buClr>
                <a:srgbClr val="CC0000"/>
              </a:buClr>
              <a:buSzPct val="100000"/>
              <a:buChar char="–"/>
              <a:defRPr sz="1400">
                <a:solidFill>
                  <a:schemeClr val="tx1"/>
                </a:solidFill>
                <a:latin typeface="+mn-lt"/>
                <a:ea typeface="+mn-ea"/>
              </a:defRPr>
            </a:lvl3pPr>
            <a:lvl4pPr marL="1522413" indent="-150813" algn="l" rtl="0" eaLnBrk="1" fontAlgn="base" hangingPunct="1">
              <a:lnSpc>
                <a:spcPct val="95000"/>
              </a:lnSpc>
              <a:spcBef>
                <a:spcPct val="20000"/>
              </a:spcBef>
              <a:spcAft>
                <a:spcPct val="0"/>
              </a:spcAft>
              <a:buClr>
                <a:srgbClr val="CC0000"/>
              </a:buClr>
              <a:buSzPct val="120000"/>
              <a:buChar char="»"/>
              <a:defRPr sz="1400">
                <a:solidFill>
                  <a:schemeClr val="tx1"/>
                </a:solidFill>
                <a:latin typeface="+mn-lt"/>
                <a:ea typeface="+mn-ea"/>
              </a:defRPr>
            </a:lvl4pPr>
            <a:lvl5pPr marL="20574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5pPr>
            <a:lvl6pPr marL="25146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6pPr>
            <a:lvl7pPr marL="29718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7pPr>
            <a:lvl8pPr marL="34290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8pPr>
            <a:lvl9pPr marL="3886200" indent="-228600" algn="l" rtl="0" eaLnBrk="1" fontAlgn="base" hangingPunct="1">
              <a:lnSpc>
                <a:spcPct val="95000"/>
              </a:lnSpc>
              <a:spcBef>
                <a:spcPct val="20000"/>
              </a:spcBef>
              <a:spcAft>
                <a:spcPct val="0"/>
              </a:spcAft>
              <a:buClr>
                <a:srgbClr val="CC0000"/>
              </a:buClr>
              <a:buSzPct val="120000"/>
              <a:buFont typeface="Times" charset="0"/>
              <a:defRPr sz="1400">
                <a:solidFill>
                  <a:schemeClr val="tx1"/>
                </a:solidFill>
                <a:latin typeface="+mn-lt"/>
                <a:ea typeface="+mn-ea"/>
              </a:defRPr>
            </a:lvl9pPr>
          </a:lstStyle>
          <a:p>
            <a:endParaRPr lang="en-GB" dirty="0" smtClean="0"/>
          </a:p>
          <a:p>
            <a:r>
              <a:rPr lang="en-GB" dirty="0" smtClean="0"/>
              <a:t>The following is what should be seen on the opening of Multicharts for the first time:</a:t>
            </a:r>
          </a:p>
          <a:p>
            <a:pPr lvl="1"/>
            <a:r>
              <a:rPr lang="en-GB" dirty="0" smtClean="0"/>
              <a:t>Three workspaces – FX (EUR/USD, GBP/USD, USD/JPY, EUR/GBP), Indices (UK 100, Wall Street 30, US SPX 500, Germany 30), and Commodities (Gold, Brent Crude, Silver, Copper).</a:t>
            </a:r>
          </a:p>
          <a:p>
            <a:pPr lvl="1"/>
            <a:r>
              <a:rPr lang="en-GB" dirty="0" smtClean="0"/>
              <a:t>Depth of market (or Ladder) on the left hand side.</a:t>
            </a:r>
          </a:p>
          <a:p>
            <a:pPr lvl="1"/>
            <a:r>
              <a:rPr lang="en-GB" dirty="0" smtClean="0"/>
              <a:t>Account information at the bottom of the window, which includes account summary (balance, margin, P/L), orders history, positions currently open and activity log.</a:t>
            </a:r>
          </a:p>
          <a:p>
            <a:pPr lvl="1"/>
            <a:r>
              <a:rPr lang="en-GB" dirty="0" smtClean="0"/>
              <a:t>Toolbar at the top of the window together with LMAX trade area just below it.</a:t>
            </a:r>
          </a:p>
          <a:p>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fade">
                                      <p:cBhvr>
                                        <p:cTn id="11" dur="500"/>
                                        <p:tgtEl>
                                          <p:spTgt spid="2048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0"/>
            <a:ext cx="9601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98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17525" y="354013"/>
            <a:ext cx="6845300" cy="461962"/>
          </a:xfrm>
        </p:spPr>
        <p:txBody>
          <a:bodyPr/>
          <a:lstStyle/>
          <a:p>
            <a:r>
              <a:rPr lang="en-US" dirty="0" err="1" smtClean="0"/>
              <a:t>Personalisation</a:t>
            </a:r>
            <a:endParaRPr lang="en-GB" dirty="0"/>
          </a:p>
        </p:txBody>
      </p:sp>
      <p:sp>
        <p:nvSpPr>
          <p:cNvPr id="21507" name="Text Placeholder 4"/>
          <p:cNvSpPr>
            <a:spLocks noGrp="1"/>
          </p:cNvSpPr>
          <p:nvPr>
            <p:ph type="body" sz="quarter" idx="4294967295"/>
          </p:nvPr>
        </p:nvSpPr>
        <p:spPr>
          <a:xfrm>
            <a:off x="528638" y="863600"/>
            <a:ext cx="8848725" cy="1063368"/>
          </a:xfrm>
        </p:spPr>
        <p:txBody>
          <a:bodyPr/>
          <a:lstStyle/>
          <a:p>
            <a:pPr marL="342900" indent="-342900">
              <a:buFont typeface="Arial Black" charset="0"/>
              <a:buAutoNum type="arabicPeriod"/>
            </a:pPr>
            <a:r>
              <a:rPr lang="en-US" dirty="0" smtClean="0"/>
              <a:t>Creating a Workspace</a:t>
            </a:r>
          </a:p>
          <a:p>
            <a:pPr lvl="1"/>
            <a:r>
              <a:rPr lang="en-GB" dirty="0"/>
              <a:t>To create new workspace either double-click on the area of workspace tabs, or choose File -&gt; New -&gt; Workspace (</a:t>
            </a:r>
            <a:r>
              <a:rPr lang="en-GB" dirty="0" err="1"/>
              <a:t>Ctrl+N</a:t>
            </a:r>
            <a:r>
              <a:rPr lang="en-GB" dirty="0"/>
              <a:t>). Alternatively, click on a ‘Create New Workspace’ icon on the toolbar. Rename, save or close a workspace by right-clicking on the tab of the workspace.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3900"/>
            <a:ext cx="7673339" cy="49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fade">
                                      <p:cBhvr>
                                        <p:cTn id="11" dur="500"/>
                                        <p:tgtEl>
                                          <p:spTgt spid="2150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17525" y="354013"/>
            <a:ext cx="6845300" cy="461962"/>
          </a:xfrm>
        </p:spPr>
        <p:txBody>
          <a:bodyPr/>
          <a:lstStyle/>
          <a:p>
            <a:r>
              <a:rPr lang="en-US" dirty="0" err="1" smtClean="0"/>
              <a:t>Personalisation</a:t>
            </a:r>
            <a:endParaRPr lang="en-GB" dirty="0"/>
          </a:p>
        </p:txBody>
      </p:sp>
      <p:sp>
        <p:nvSpPr>
          <p:cNvPr id="21507" name="Text Placeholder 4"/>
          <p:cNvSpPr>
            <a:spLocks noGrp="1"/>
          </p:cNvSpPr>
          <p:nvPr>
            <p:ph type="body" sz="quarter" idx="4294967295"/>
          </p:nvPr>
        </p:nvSpPr>
        <p:spPr>
          <a:xfrm>
            <a:off x="528638" y="863600"/>
            <a:ext cx="8848725" cy="1063368"/>
          </a:xfrm>
        </p:spPr>
        <p:txBody>
          <a:bodyPr/>
          <a:lstStyle/>
          <a:p>
            <a:pPr marL="342900" indent="-342900">
              <a:buFont typeface="+mj-lt"/>
              <a:buAutoNum type="arabicPeriod" startAt="2"/>
            </a:pPr>
            <a:r>
              <a:rPr lang="en-US" dirty="0" smtClean="0"/>
              <a:t>Creating Charts</a:t>
            </a:r>
            <a:endParaRPr lang="en-US" dirty="0"/>
          </a:p>
          <a:p>
            <a:pPr lvl="1"/>
            <a:r>
              <a:rPr lang="en-GB" dirty="0"/>
              <a:t>To create a new chart within the workspace, either right-click on an empty area of the workspace and choose ‘Chart Window’, or click File -&gt; New -&gt; Chart Window (Ins), or click on a ‘Create New Chart Window’ icon on the toolbar</a:t>
            </a:r>
            <a:r>
              <a:rPr lang="en-GB" dirty="0" smtClean="0"/>
              <a:t>.</a:t>
            </a:r>
          </a:p>
        </p:txBody>
      </p:sp>
    </p:spTree>
    <p:extLst>
      <p:ext uri="{BB962C8B-B14F-4D97-AF65-F5344CB8AC3E}">
        <p14:creationId xmlns:p14="http://schemas.microsoft.com/office/powerpoint/2010/main" val="414600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fade">
                                      <p:cBhvr>
                                        <p:cTn id="11"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15525" cy="745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75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MAX-Presentation-MSPowerPoint-1010">
  <a:themeElements>
    <a:clrScheme name="Custom 2">
      <a:dk1>
        <a:sysClr val="windowText" lastClr="000000"/>
      </a:dk1>
      <a:lt1>
        <a:sysClr val="window" lastClr="FFFFFF"/>
      </a:lt1>
      <a:dk2>
        <a:srgbClr val="CC0000"/>
      </a:dk2>
      <a:lt2>
        <a:srgbClr val="FFFFFF"/>
      </a:lt2>
      <a:accent1>
        <a:srgbClr val="6B635D"/>
      </a:accent1>
      <a:accent2>
        <a:srgbClr val="8F8882"/>
      </a:accent2>
      <a:accent3>
        <a:srgbClr val="BFBAB5"/>
      </a:accent3>
      <a:accent4>
        <a:srgbClr val="D5D0CD"/>
      </a:accent4>
      <a:accent5>
        <a:srgbClr val="EAEAEA"/>
      </a:accent5>
      <a:accent6>
        <a:srgbClr val="CC0000"/>
      </a:accent6>
      <a:hlink>
        <a:srgbClr val="0070C0"/>
      </a:hlink>
      <a:folHlink>
        <a:srgbClr val="0070C0"/>
      </a:folHlink>
    </a:clrScheme>
    <a:fontScheme name="23red presentation template">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3re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re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re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re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re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re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red presentation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re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re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re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re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re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LMAX-Presentation-MSPowerPoint-1010</Template>
  <TotalTime>280</TotalTime>
  <Words>1492</Words>
  <Application>Microsoft Office PowerPoint</Application>
  <PresentationFormat>A4 Paper (210x297 mm)</PresentationFormat>
  <Paragraphs>86</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LMAX-Presentation-MSPowerPoint-1010</vt:lpstr>
      <vt:lpstr>PowerPoint Presentation</vt:lpstr>
      <vt:lpstr>GENERAL INFORMATION</vt:lpstr>
      <vt:lpstr>Client Information</vt:lpstr>
      <vt:lpstr>GETTING STARTED</vt:lpstr>
      <vt:lpstr>Getting started</vt:lpstr>
      <vt:lpstr>PowerPoint Presentation</vt:lpstr>
      <vt:lpstr>Personalisation</vt:lpstr>
      <vt:lpstr>Personalisation</vt:lpstr>
      <vt:lpstr>PowerPoint Presentation</vt:lpstr>
      <vt:lpstr>Personalisation</vt:lpstr>
      <vt:lpstr>Personalisation</vt:lpstr>
      <vt:lpstr>PowerPoint Presentation</vt:lpstr>
      <vt:lpstr>Personalisation</vt:lpstr>
      <vt:lpstr>TRADING</vt:lpstr>
      <vt:lpstr>Trading</vt:lpstr>
      <vt:lpstr>PowerPoint Presentation</vt:lpstr>
      <vt:lpstr>Trading</vt:lpstr>
      <vt:lpstr>STRATEGY EXPERT</vt:lpstr>
      <vt:lpstr>Strategy Expert</vt:lpstr>
      <vt:lpstr>PowerPoint Presentation</vt:lpstr>
      <vt:lpstr>Strategy Expert</vt:lpstr>
      <vt:lpstr>Strategy Expert</vt:lpstr>
      <vt:lpstr>FURTHER INFORMATION</vt:lpstr>
      <vt:lpstr>Further Information</vt:lpstr>
    </vt:vector>
  </TitlesOfParts>
  <Company>LMAX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Litvinovaite</dc:creator>
  <cp:lastModifiedBy>Qilin Wang</cp:lastModifiedBy>
  <cp:revision>34</cp:revision>
  <cp:lastPrinted>2010-09-20T13:39:06Z</cp:lastPrinted>
  <dcterms:created xsi:type="dcterms:W3CDTF">2011-10-20T14:37:25Z</dcterms:created>
  <dcterms:modified xsi:type="dcterms:W3CDTF">2012-01-30T08:54:52Z</dcterms:modified>
</cp:coreProperties>
</file>